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21312188" cy="15119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762" userDrawn="1">
          <p15:clr>
            <a:srgbClr val="A4A3A4"/>
          </p15:clr>
        </p15:guide>
        <p15:guide id="2" pos="6713" userDrawn="1">
          <p15:clr>
            <a:srgbClr val="A4A3A4"/>
          </p15:clr>
        </p15:guide>
        <p15:guide id="3" pos="10069" userDrawn="1">
          <p15:clr>
            <a:srgbClr val="A4A3A4"/>
          </p15:clr>
        </p15:guide>
        <p15:guide id="4" pos="33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F2E3"/>
    <a:srgbClr val="E1F0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29"/>
    <p:restoredTop sz="96405"/>
  </p:normalViewPr>
  <p:slideViewPr>
    <p:cSldViewPr snapToGrid="0">
      <p:cViewPr>
        <p:scale>
          <a:sx n="87" d="100"/>
          <a:sy n="87" d="100"/>
        </p:scale>
        <p:origin x="1152" y="-56"/>
      </p:cViewPr>
      <p:guideLst>
        <p:guide orient="horz" pos="4762"/>
        <p:guide pos="6713"/>
        <p:guide pos="10069"/>
        <p:guide pos="3356"/>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AB7F9-9AAE-034F-B6BF-90E2476456C3}" type="datetimeFigureOut">
              <a:rPr lang="en-IL" smtClean="0"/>
              <a:t>25/12/2023</a:t>
            </a:fld>
            <a:endParaRPr lang="en-IL"/>
          </a:p>
        </p:txBody>
      </p:sp>
      <p:sp>
        <p:nvSpPr>
          <p:cNvPr id="4" name="Slide Image Placeholder 3"/>
          <p:cNvSpPr>
            <a:spLocks noGrp="1" noRot="1" noChangeAspect="1"/>
          </p:cNvSpPr>
          <p:nvPr>
            <p:ph type="sldImg" idx="2"/>
          </p:nvPr>
        </p:nvSpPr>
        <p:spPr>
          <a:xfrm>
            <a:off x="1254125" y="1143000"/>
            <a:ext cx="434975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BBDAC-3D10-EC41-BA4D-FBE00491F08C}" type="slidenum">
              <a:rPr lang="en-IL" smtClean="0"/>
              <a:t>‹#›</a:t>
            </a:fld>
            <a:endParaRPr lang="en-IL"/>
          </a:p>
        </p:txBody>
      </p:sp>
    </p:spTree>
    <p:extLst>
      <p:ext uri="{BB962C8B-B14F-4D97-AF65-F5344CB8AC3E}">
        <p14:creationId xmlns:p14="http://schemas.microsoft.com/office/powerpoint/2010/main" val="3970592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E94BBDAC-3D10-EC41-BA4D-FBE00491F08C}" type="slidenum">
              <a:rPr lang="en-IL" smtClean="0"/>
              <a:t>1</a:t>
            </a:fld>
            <a:endParaRPr lang="en-IL"/>
          </a:p>
        </p:txBody>
      </p:sp>
    </p:spTree>
    <p:extLst>
      <p:ext uri="{BB962C8B-B14F-4D97-AF65-F5344CB8AC3E}">
        <p14:creationId xmlns:p14="http://schemas.microsoft.com/office/powerpoint/2010/main" val="415529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8414" y="2474395"/>
            <a:ext cx="18115360" cy="5263774"/>
          </a:xfrm>
        </p:spPr>
        <p:txBody>
          <a:bodyPr anchor="b"/>
          <a:lstStyle>
            <a:lvl1pPr algn="ctr">
              <a:defRPr sz="13228"/>
            </a:lvl1pPr>
          </a:lstStyle>
          <a:p>
            <a:r>
              <a:rPr lang="en-US"/>
              <a:t>Click to edit Master title style</a:t>
            </a:r>
            <a:endParaRPr lang="en-US" dirty="0"/>
          </a:p>
        </p:txBody>
      </p:sp>
      <p:sp>
        <p:nvSpPr>
          <p:cNvPr id="3" name="Subtitle 2"/>
          <p:cNvSpPr>
            <a:spLocks noGrp="1"/>
          </p:cNvSpPr>
          <p:nvPr>
            <p:ph type="subTitle" idx="1"/>
          </p:nvPr>
        </p:nvSpPr>
        <p:spPr>
          <a:xfrm>
            <a:off x="2664024" y="7941160"/>
            <a:ext cx="15984141" cy="3650342"/>
          </a:xfrm>
        </p:spPr>
        <p:txBody>
          <a:bodyPr/>
          <a:lstStyle>
            <a:lvl1pPr marL="0" indent="0" algn="ctr">
              <a:buNone/>
              <a:defRPr sz="5291"/>
            </a:lvl1pPr>
            <a:lvl2pPr marL="1007943" indent="0" algn="ctr">
              <a:buNone/>
              <a:defRPr sz="4409"/>
            </a:lvl2pPr>
            <a:lvl3pPr marL="2015886" indent="0" algn="ctr">
              <a:buNone/>
              <a:defRPr sz="3968"/>
            </a:lvl3pPr>
            <a:lvl4pPr marL="3023829" indent="0" algn="ctr">
              <a:buNone/>
              <a:defRPr sz="3527"/>
            </a:lvl4pPr>
            <a:lvl5pPr marL="4031772" indent="0" algn="ctr">
              <a:buNone/>
              <a:defRPr sz="3527"/>
            </a:lvl5pPr>
            <a:lvl6pPr marL="5039716" indent="0" algn="ctr">
              <a:buNone/>
              <a:defRPr sz="3527"/>
            </a:lvl6pPr>
            <a:lvl7pPr marL="6047659" indent="0" algn="ctr">
              <a:buNone/>
              <a:defRPr sz="3527"/>
            </a:lvl7pPr>
            <a:lvl8pPr marL="7055602" indent="0" algn="ctr">
              <a:buNone/>
              <a:defRPr sz="3527"/>
            </a:lvl8pPr>
            <a:lvl9pPr marL="8063545" indent="0" algn="ctr">
              <a:buNone/>
              <a:defRPr sz="35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496CB3-8182-9740-BACB-8840133943BD}" type="datetimeFigureOut">
              <a:rPr lang="en-IL" smtClean="0"/>
              <a:t>25/12/2023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3869962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496CB3-8182-9740-BACB-8840133943BD}" type="datetimeFigureOut">
              <a:rPr lang="en-IL" smtClean="0"/>
              <a:t>25/12/2023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4159433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51535" y="804966"/>
            <a:ext cx="4595441" cy="128129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65214" y="804966"/>
            <a:ext cx="13519919" cy="12812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496CB3-8182-9740-BACB-8840133943BD}" type="datetimeFigureOut">
              <a:rPr lang="en-IL" smtClean="0"/>
              <a:t>25/12/2023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1501667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496CB3-8182-9740-BACB-8840133943BD}" type="datetimeFigureOut">
              <a:rPr lang="en-IL" smtClean="0"/>
              <a:t>25/12/2023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2219892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114" y="3769342"/>
            <a:ext cx="18381762" cy="6289229"/>
          </a:xfrm>
        </p:spPr>
        <p:txBody>
          <a:bodyPr anchor="b"/>
          <a:lstStyle>
            <a:lvl1pPr>
              <a:defRPr sz="13228"/>
            </a:lvl1pPr>
          </a:lstStyle>
          <a:p>
            <a:r>
              <a:rPr lang="en-US"/>
              <a:t>Click to edit Master title style</a:t>
            </a:r>
            <a:endParaRPr lang="en-US" dirty="0"/>
          </a:p>
        </p:txBody>
      </p:sp>
      <p:sp>
        <p:nvSpPr>
          <p:cNvPr id="3" name="Text Placeholder 2"/>
          <p:cNvSpPr>
            <a:spLocks noGrp="1"/>
          </p:cNvSpPr>
          <p:nvPr>
            <p:ph type="body" idx="1"/>
          </p:nvPr>
        </p:nvSpPr>
        <p:spPr>
          <a:xfrm>
            <a:off x="1454114" y="10118069"/>
            <a:ext cx="18381762" cy="3307357"/>
          </a:xfrm>
        </p:spPr>
        <p:txBody>
          <a:bodyPr/>
          <a:lstStyle>
            <a:lvl1pPr marL="0" indent="0">
              <a:buNone/>
              <a:defRPr sz="5291">
                <a:solidFill>
                  <a:schemeClr val="tx1"/>
                </a:solidFill>
              </a:defRPr>
            </a:lvl1pPr>
            <a:lvl2pPr marL="1007943" indent="0">
              <a:buNone/>
              <a:defRPr sz="4409">
                <a:solidFill>
                  <a:schemeClr val="tx1">
                    <a:tint val="75000"/>
                  </a:schemeClr>
                </a:solidFill>
              </a:defRPr>
            </a:lvl2pPr>
            <a:lvl3pPr marL="2015886" indent="0">
              <a:buNone/>
              <a:defRPr sz="3968">
                <a:solidFill>
                  <a:schemeClr val="tx1">
                    <a:tint val="75000"/>
                  </a:schemeClr>
                </a:solidFill>
              </a:defRPr>
            </a:lvl3pPr>
            <a:lvl4pPr marL="3023829" indent="0">
              <a:buNone/>
              <a:defRPr sz="3527">
                <a:solidFill>
                  <a:schemeClr val="tx1">
                    <a:tint val="75000"/>
                  </a:schemeClr>
                </a:solidFill>
              </a:defRPr>
            </a:lvl4pPr>
            <a:lvl5pPr marL="4031772" indent="0">
              <a:buNone/>
              <a:defRPr sz="3527">
                <a:solidFill>
                  <a:schemeClr val="tx1">
                    <a:tint val="75000"/>
                  </a:schemeClr>
                </a:solidFill>
              </a:defRPr>
            </a:lvl5pPr>
            <a:lvl6pPr marL="5039716" indent="0">
              <a:buNone/>
              <a:defRPr sz="3527">
                <a:solidFill>
                  <a:schemeClr val="tx1">
                    <a:tint val="75000"/>
                  </a:schemeClr>
                </a:solidFill>
              </a:defRPr>
            </a:lvl6pPr>
            <a:lvl7pPr marL="6047659" indent="0">
              <a:buNone/>
              <a:defRPr sz="3527">
                <a:solidFill>
                  <a:schemeClr val="tx1">
                    <a:tint val="75000"/>
                  </a:schemeClr>
                </a:solidFill>
              </a:defRPr>
            </a:lvl7pPr>
            <a:lvl8pPr marL="7055602" indent="0">
              <a:buNone/>
              <a:defRPr sz="3527">
                <a:solidFill>
                  <a:schemeClr val="tx1">
                    <a:tint val="75000"/>
                  </a:schemeClr>
                </a:solidFill>
              </a:defRPr>
            </a:lvl8pPr>
            <a:lvl9pPr marL="8063545" indent="0">
              <a:buNone/>
              <a:defRPr sz="35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496CB3-8182-9740-BACB-8840133943BD}" type="datetimeFigureOut">
              <a:rPr lang="en-IL" smtClean="0"/>
              <a:t>25/12/2023</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62189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5213" y="4024827"/>
            <a:ext cx="9057680"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789295" y="4024827"/>
            <a:ext cx="9057680"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496CB3-8182-9740-BACB-8840133943BD}" type="datetimeFigureOut">
              <a:rPr lang="en-IL" smtClean="0"/>
              <a:t>25/12/2023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3113831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67989" y="804969"/>
            <a:ext cx="18381762" cy="29223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67991" y="3706342"/>
            <a:ext cx="9016053"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US"/>
              <a:t>Click to edit Master text styles</a:t>
            </a:r>
          </a:p>
        </p:txBody>
      </p:sp>
      <p:sp>
        <p:nvSpPr>
          <p:cNvPr id="4" name="Content Placeholder 3"/>
          <p:cNvSpPr>
            <a:spLocks noGrp="1"/>
          </p:cNvSpPr>
          <p:nvPr>
            <p:ph sz="half" idx="2"/>
          </p:nvPr>
        </p:nvSpPr>
        <p:spPr>
          <a:xfrm>
            <a:off x="1467991" y="5522763"/>
            <a:ext cx="9016053" cy="8123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789296" y="3706342"/>
            <a:ext cx="9060456" cy="1816421"/>
          </a:xfrm>
        </p:spPr>
        <p:txBody>
          <a:bodyPr anchor="b"/>
          <a:lstStyle>
            <a:lvl1pPr marL="0" indent="0">
              <a:buNone/>
              <a:defRPr sz="5291" b="1"/>
            </a:lvl1pPr>
            <a:lvl2pPr marL="1007943" indent="0">
              <a:buNone/>
              <a:defRPr sz="4409" b="1"/>
            </a:lvl2pPr>
            <a:lvl3pPr marL="2015886" indent="0">
              <a:buNone/>
              <a:defRPr sz="3968" b="1"/>
            </a:lvl3pPr>
            <a:lvl4pPr marL="3023829" indent="0">
              <a:buNone/>
              <a:defRPr sz="3527" b="1"/>
            </a:lvl4pPr>
            <a:lvl5pPr marL="4031772" indent="0">
              <a:buNone/>
              <a:defRPr sz="3527" b="1"/>
            </a:lvl5pPr>
            <a:lvl6pPr marL="5039716" indent="0">
              <a:buNone/>
              <a:defRPr sz="3527" b="1"/>
            </a:lvl6pPr>
            <a:lvl7pPr marL="6047659" indent="0">
              <a:buNone/>
              <a:defRPr sz="3527" b="1"/>
            </a:lvl7pPr>
            <a:lvl8pPr marL="7055602" indent="0">
              <a:buNone/>
              <a:defRPr sz="3527" b="1"/>
            </a:lvl8pPr>
            <a:lvl9pPr marL="8063545" indent="0">
              <a:buNone/>
              <a:defRPr sz="3527" b="1"/>
            </a:lvl9pPr>
          </a:lstStyle>
          <a:p>
            <a:pPr lvl="0"/>
            <a:r>
              <a:rPr lang="en-US"/>
              <a:t>Click to edit Master text styles</a:t>
            </a:r>
          </a:p>
        </p:txBody>
      </p:sp>
      <p:sp>
        <p:nvSpPr>
          <p:cNvPr id="6" name="Content Placeholder 5"/>
          <p:cNvSpPr>
            <a:spLocks noGrp="1"/>
          </p:cNvSpPr>
          <p:nvPr>
            <p:ph sz="quarter" idx="4"/>
          </p:nvPr>
        </p:nvSpPr>
        <p:spPr>
          <a:xfrm>
            <a:off x="10789296" y="5522763"/>
            <a:ext cx="9060456" cy="8123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496CB3-8182-9740-BACB-8840133943BD}" type="datetimeFigureOut">
              <a:rPr lang="en-IL" smtClean="0"/>
              <a:t>25/12/2023</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342130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496CB3-8182-9740-BACB-8840133943BD}" type="datetimeFigureOut">
              <a:rPr lang="en-IL" smtClean="0"/>
              <a:t>25/12/2023</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584566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496CB3-8182-9740-BACB-8840133943BD}" type="datetimeFigureOut">
              <a:rPr lang="en-IL" smtClean="0"/>
              <a:t>25/12/2023</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878855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7989" y="1007957"/>
            <a:ext cx="6873735" cy="3527848"/>
          </a:xfrm>
        </p:spPr>
        <p:txBody>
          <a:bodyPr anchor="b"/>
          <a:lstStyle>
            <a:lvl1pPr>
              <a:defRPr sz="7055"/>
            </a:lvl1pPr>
          </a:lstStyle>
          <a:p>
            <a:r>
              <a:rPr lang="en-US"/>
              <a:t>Click to edit Master title style</a:t>
            </a:r>
            <a:endParaRPr lang="en-US" dirty="0"/>
          </a:p>
        </p:txBody>
      </p:sp>
      <p:sp>
        <p:nvSpPr>
          <p:cNvPr id="3" name="Content Placeholder 2"/>
          <p:cNvSpPr>
            <a:spLocks noGrp="1"/>
          </p:cNvSpPr>
          <p:nvPr>
            <p:ph idx="1"/>
          </p:nvPr>
        </p:nvSpPr>
        <p:spPr>
          <a:xfrm>
            <a:off x="9060456" y="2176910"/>
            <a:ext cx="10789295" cy="10744538"/>
          </a:xfrm>
        </p:spPr>
        <p:txBody>
          <a:bodyPr/>
          <a:lstStyle>
            <a:lvl1pPr>
              <a:defRPr sz="7055"/>
            </a:lvl1pPr>
            <a:lvl2pPr>
              <a:defRPr sz="6173"/>
            </a:lvl2pPr>
            <a:lvl3pPr>
              <a:defRPr sz="5291"/>
            </a:lvl3pPr>
            <a:lvl4pPr>
              <a:defRPr sz="4409"/>
            </a:lvl4pPr>
            <a:lvl5pPr>
              <a:defRPr sz="4409"/>
            </a:lvl5pPr>
            <a:lvl6pPr>
              <a:defRPr sz="4409"/>
            </a:lvl6pPr>
            <a:lvl7pPr>
              <a:defRPr sz="4409"/>
            </a:lvl7pPr>
            <a:lvl8pPr>
              <a:defRPr sz="4409"/>
            </a:lvl8pPr>
            <a:lvl9pPr>
              <a:defRPr sz="440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67989" y="4535805"/>
            <a:ext cx="6873735"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US"/>
              <a:t>Click to edit Master text styles</a:t>
            </a:r>
          </a:p>
        </p:txBody>
      </p:sp>
      <p:sp>
        <p:nvSpPr>
          <p:cNvPr id="5" name="Date Placeholder 4"/>
          <p:cNvSpPr>
            <a:spLocks noGrp="1"/>
          </p:cNvSpPr>
          <p:nvPr>
            <p:ph type="dt" sz="half" idx="10"/>
          </p:nvPr>
        </p:nvSpPr>
        <p:spPr/>
        <p:txBody>
          <a:bodyPr/>
          <a:lstStyle/>
          <a:p>
            <a:fld id="{A7496CB3-8182-9740-BACB-8840133943BD}" type="datetimeFigureOut">
              <a:rPr lang="en-IL" smtClean="0"/>
              <a:t>25/12/2023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672277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7989" y="1007957"/>
            <a:ext cx="6873735" cy="3527848"/>
          </a:xfrm>
        </p:spPr>
        <p:txBody>
          <a:bodyPr anchor="b"/>
          <a:lstStyle>
            <a:lvl1pPr>
              <a:defRPr sz="7055"/>
            </a:lvl1pPr>
          </a:lstStyle>
          <a:p>
            <a:r>
              <a:rPr lang="en-US"/>
              <a:t>Click to edit Master title style</a:t>
            </a:r>
            <a:endParaRPr lang="en-US" dirty="0"/>
          </a:p>
        </p:txBody>
      </p:sp>
      <p:sp>
        <p:nvSpPr>
          <p:cNvPr id="3" name="Picture Placeholder 2"/>
          <p:cNvSpPr>
            <a:spLocks noGrp="1" noChangeAspect="1"/>
          </p:cNvSpPr>
          <p:nvPr>
            <p:ph type="pic" idx="1"/>
          </p:nvPr>
        </p:nvSpPr>
        <p:spPr>
          <a:xfrm>
            <a:off x="9060456" y="2176910"/>
            <a:ext cx="10789295" cy="10744538"/>
          </a:xfrm>
        </p:spPr>
        <p:txBody>
          <a:bodyPr anchor="t"/>
          <a:lstStyle>
            <a:lvl1pPr marL="0" indent="0">
              <a:buNone/>
              <a:defRPr sz="7055"/>
            </a:lvl1pPr>
            <a:lvl2pPr marL="1007943" indent="0">
              <a:buNone/>
              <a:defRPr sz="6173"/>
            </a:lvl2pPr>
            <a:lvl3pPr marL="2015886" indent="0">
              <a:buNone/>
              <a:defRPr sz="5291"/>
            </a:lvl3pPr>
            <a:lvl4pPr marL="3023829" indent="0">
              <a:buNone/>
              <a:defRPr sz="4409"/>
            </a:lvl4pPr>
            <a:lvl5pPr marL="4031772" indent="0">
              <a:buNone/>
              <a:defRPr sz="4409"/>
            </a:lvl5pPr>
            <a:lvl6pPr marL="5039716" indent="0">
              <a:buNone/>
              <a:defRPr sz="4409"/>
            </a:lvl6pPr>
            <a:lvl7pPr marL="6047659" indent="0">
              <a:buNone/>
              <a:defRPr sz="4409"/>
            </a:lvl7pPr>
            <a:lvl8pPr marL="7055602" indent="0">
              <a:buNone/>
              <a:defRPr sz="4409"/>
            </a:lvl8pPr>
            <a:lvl9pPr marL="8063545" indent="0">
              <a:buNone/>
              <a:defRPr sz="4409"/>
            </a:lvl9pPr>
          </a:lstStyle>
          <a:p>
            <a:r>
              <a:rPr lang="en-US"/>
              <a:t>Click icon to add picture</a:t>
            </a:r>
            <a:endParaRPr lang="en-US" dirty="0"/>
          </a:p>
        </p:txBody>
      </p:sp>
      <p:sp>
        <p:nvSpPr>
          <p:cNvPr id="4" name="Text Placeholder 3"/>
          <p:cNvSpPr>
            <a:spLocks noGrp="1"/>
          </p:cNvSpPr>
          <p:nvPr>
            <p:ph type="body" sz="half" idx="2"/>
          </p:nvPr>
        </p:nvSpPr>
        <p:spPr>
          <a:xfrm>
            <a:off x="1467989" y="4535805"/>
            <a:ext cx="6873735" cy="8403140"/>
          </a:xfrm>
        </p:spPr>
        <p:txBody>
          <a:bodyPr/>
          <a:lstStyle>
            <a:lvl1pPr marL="0" indent="0">
              <a:buNone/>
              <a:defRPr sz="3527"/>
            </a:lvl1pPr>
            <a:lvl2pPr marL="1007943" indent="0">
              <a:buNone/>
              <a:defRPr sz="3086"/>
            </a:lvl2pPr>
            <a:lvl3pPr marL="2015886" indent="0">
              <a:buNone/>
              <a:defRPr sz="2646"/>
            </a:lvl3pPr>
            <a:lvl4pPr marL="3023829" indent="0">
              <a:buNone/>
              <a:defRPr sz="2205"/>
            </a:lvl4pPr>
            <a:lvl5pPr marL="4031772" indent="0">
              <a:buNone/>
              <a:defRPr sz="2205"/>
            </a:lvl5pPr>
            <a:lvl6pPr marL="5039716" indent="0">
              <a:buNone/>
              <a:defRPr sz="2205"/>
            </a:lvl6pPr>
            <a:lvl7pPr marL="6047659" indent="0">
              <a:buNone/>
              <a:defRPr sz="2205"/>
            </a:lvl7pPr>
            <a:lvl8pPr marL="7055602" indent="0">
              <a:buNone/>
              <a:defRPr sz="2205"/>
            </a:lvl8pPr>
            <a:lvl9pPr marL="8063545" indent="0">
              <a:buNone/>
              <a:defRPr sz="2205"/>
            </a:lvl9pPr>
          </a:lstStyle>
          <a:p>
            <a:pPr lvl="0"/>
            <a:r>
              <a:rPr lang="en-US"/>
              <a:t>Click to edit Master text styles</a:t>
            </a:r>
          </a:p>
        </p:txBody>
      </p:sp>
      <p:sp>
        <p:nvSpPr>
          <p:cNvPr id="5" name="Date Placeholder 4"/>
          <p:cNvSpPr>
            <a:spLocks noGrp="1"/>
          </p:cNvSpPr>
          <p:nvPr>
            <p:ph type="dt" sz="half" idx="10"/>
          </p:nvPr>
        </p:nvSpPr>
        <p:spPr/>
        <p:txBody>
          <a:bodyPr/>
          <a:lstStyle/>
          <a:p>
            <a:fld id="{A7496CB3-8182-9740-BACB-8840133943BD}" type="datetimeFigureOut">
              <a:rPr lang="en-IL" smtClean="0"/>
              <a:t>25/12/2023</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F568A016-8019-F94E-8759-89C0D8F88F05}" type="slidenum">
              <a:rPr lang="en-IL" smtClean="0"/>
              <a:t>‹#›</a:t>
            </a:fld>
            <a:endParaRPr lang="en-IL"/>
          </a:p>
        </p:txBody>
      </p:sp>
    </p:spTree>
    <p:extLst>
      <p:ext uri="{BB962C8B-B14F-4D97-AF65-F5344CB8AC3E}">
        <p14:creationId xmlns:p14="http://schemas.microsoft.com/office/powerpoint/2010/main" val="632122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65213" y="804969"/>
            <a:ext cx="18381762" cy="2922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65213" y="4024827"/>
            <a:ext cx="18381762" cy="95930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65213" y="14013401"/>
            <a:ext cx="4795242" cy="804965"/>
          </a:xfrm>
          <a:prstGeom prst="rect">
            <a:avLst/>
          </a:prstGeom>
        </p:spPr>
        <p:txBody>
          <a:bodyPr vert="horz" lIns="91440" tIns="45720" rIns="91440" bIns="45720" rtlCol="0" anchor="ctr"/>
          <a:lstStyle>
            <a:lvl1pPr algn="l">
              <a:defRPr sz="2646">
                <a:solidFill>
                  <a:schemeClr val="tx1">
                    <a:tint val="75000"/>
                  </a:schemeClr>
                </a:solidFill>
              </a:defRPr>
            </a:lvl1pPr>
          </a:lstStyle>
          <a:p>
            <a:fld id="{A7496CB3-8182-9740-BACB-8840133943BD}" type="datetimeFigureOut">
              <a:rPr lang="en-IL" smtClean="0"/>
              <a:t>25/12/2023</a:t>
            </a:fld>
            <a:endParaRPr lang="en-IL"/>
          </a:p>
        </p:txBody>
      </p:sp>
      <p:sp>
        <p:nvSpPr>
          <p:cNvPr id="5" name="Footer Placeholder 4"/>
          <p:cNvSpPr>
            <a:spLocks noGrp="1"/>
          </p:cNvSpPr>
          <p:nvPr>
            <p:ph type="ftr" sz="quarter" idx="3"/>
          </p:nvPr>
        </p:nvSpPr>
        <p:spPr>
          <a:xfrm>
            <a:off x="7059663" y="14013401"/>
            <a:ext cx="7192863" cy="804965"/>
          </a:xfrm>
          <a:prstGeom prst="rect">
            <a:avLst/>
          </a:prstGeom>
        </p:spPr>
        <p:txBody>
          <a:bodyPr vert="horz" lIns="91440" tIns="45720" rIns="91440" bIns="45720" rtlCol="0" anchor="ctr"/>
          <a:lstStyle>
            <a:lvl1pPr algn="ctr">
              <a:defRPr sz="2646">
                <a:solidFill>
                  <a:schemeClr val="tx1">
                    <a:tint val="75000"/>
                  </a:schemeClr>
                </a:solidFill>
              </a:defRPr>
            </a:lvl1pPr>
          </a:lstStyle>
          <a:p>
            <a:endParaRPr lang="en-IL"/>
          </a:p>
        </p:txBody>
      </p:sp>
      <p:sp>
        <p:nvSpPr>
          <p:cNvPr id="6" name="Slide Number Placeholder 5"/>
          <p:cNvSpPr>
            <a:spLocks noGrp="1"/>
          </p:cNvSpPr>
          <p:nvPr>
            <p:ph type="sldNum" sz="quarter" idx="4"/>
          </p:nvPr>
        </p:nvSpPr>
        <p:spPr>
          <a:xfrm>
            <a:off x="15051733" y="14013401"/>
            <a:ext cx="4795242" cy="804965"/>
          </a:xfrm>
          <a:prstGeom prst="rect">
            <a:avLst/>
          </a:prstGeom>
        </p:spPr>
        <p:txBody>
          <a:bodyPr vert="horz" lIns="91440" tIns="45720" rIns="91440" bIns="45720" rtlCol="0" anchor="ctr"/>
          <a:lstStyle>
            <a:lvl1pPr algn="r">
              <a:defRPr sz="2646">
                <a:solidFill>
                  <a:schemeClr val="tx1">
                    <a:tint val="75000"/>
                  </a:schemeClr>
                </a:solidFill>
              </a:defRPr>
            </a:lvl1pPr>
          </a:lstStyle>
          <a:p>
            <a:fld id="{F568A016-8019-F94E-8759-89C0D8F88F05}" type="slidenum">
              <a:rPr lang="en-IL" smtClean="0"/>
              <a:t>‹#›</a:t>
            </a:fld>
            <a:endParaRPr lang="en-IL"/>
          </a:p>
        </p:txBody>
      </p:sp>
    </p:spTree>
    <p:extLst>
      <p:ext uri="{BB962C8B-B14F-4D97-AF65-F5344CB8AC3E}">
        <p14:creationId xmlns:p14="http://schemas.microsoft.com/office/powerpoint/2010/main" val="1537615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015886" rtl="0" eaLnBrk="1" latinLnBrk="0" hangingPunct="1">
        <a:lnSpc>
          <a:spcPct val="90000"/>
        </a:lnSpc>
        <a:spcBef>
          <a:spcPct val="0"/>
        </a:spcBef>
        <a:buNone/>
        <a:defRPr sz="9700" kern="1200">
          <a:solidFill>
            <a:schemeClr val="tx1"/>
          </a:solidFill>
          <a:latin typeface="+mj-lt"/>
          <a:ea typeface="+mj-ea"/>
          <a:cs typeface="+mj-cs"/>
        </a:defRPr>
      </a:lvl1pPr>
    </p:titleStyle>
    <p:bodyStyle>
      <a:lvl1pPr marL="503972" indent="-503972" algn="l" defTabSz="2015886" rtl="0" eaLnBrk="1" latinLnBrk="0" hangingPunct="1">
        <a:lnSpc>
          <a:spcPct val="90000"/>
        </a:lnSpc>
        <a:spcBef>
          <a:spcPts val="2205"/>
        </a:spcBef>
        <a:buFont typeface="Arial" panose="020B0604020202020204" pitchFamily="34" charset="0"/>
        <a:buChar char="•"/>
        <a:defRPr sz="6173" kern="1200">
          <a:solidFill>
            <a:schemeClr val="tx1"/>
          </a:solidFill>
          <a:latin typeface="+mn-lt"/>
          <a:ea typeface="+mn-ea"/>
          <a:cs typeface="+mn-cs"/>
        </a:defRPr>
      </a:lvl1pPr>
      <a:lvl2pPr marL="1511915" indent="-503972" algn="l" defTabSz="2015886" rtl="0" eaLnBrk="1" latinLnBrk="0" hangingPunct="1">
        <a:lnSpc>
          <a:spcPct val="90000"/>
        </a:lnSpc>
        <a:spcBef>
          <a:spcPts val="1102"/>
        </a:spcBef>
        <a:buFont typeface="Arial" panose="020B0604020202020204" pitchFamily="34" charset="0"/>
        <a:buChar char="•"/>
        <a:defRPr sz="5291" kern="1200">
          <a:solidFill>
            <a:schemeClr val="tx1"/>
          </a:solidFill>
          <a:latin typeface="+mn-lt"/>
          <a:ea typeface="+mn-ea"/>
          <a:cs typeface="+mn-cs"/>
        </a:defRPr>
      </a:lvl2pPr>
      <a:lvl3pPr marL="2519858" indent="-503972" algn="l" defTabSz="2015886" rtl="0" eaLnBrk="1" latinLnBrk="0" hangingPunct="1">
        <a:lnSpc>
          <a:spcPct val="90000"/>
        </a:lnSpc>
        <a:spcBef>
          <a:spcPts val="1102"/>
        </a:spcBef>
        <a:buFont typeface="Arial" panose="020B0604020202020204" pitchFamily="34" charset="0"/>
        <a:buChar char="•"/>
        <a:defRPr sz="4409" kern="1200">
          <a:solidFill>
            <a:schemeClr val="tx1"/>
          </a:solidFill>
          <a:latin typeface="+mn-lt"/>
          <a:ea typeface="+mn-ea"/>
          <a:cs typeface="+mn-cs"/>
        </a:defRPr>
      </a:lvl3pPr>
      <a:lvl4pPr marL="3527801"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4pPr>
      <a:lvl5pPr marL="4535744"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5pPr>
      <a:lvl6pPr marL="554368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6pPr>
      <a:lvl7pPr marL="6551630"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7pPr>
      <a:lvl8pPr marL="7559573"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8pPr>
      <a:lvl9pPr marL="8567517" indent="-503972" algn="l" defTabSz="2015886" rtl="0" eaLnBrk="1" latinLnBrk="0" hangingPunct="1">
        <a:lnSpc>
          <a:spcPct val="90000"/>
        </a:lnSpc>
        <a:spcBef>
          <a:spcPts val="1102"/>
        </a:spcBef>
        <a:buFont typeface="Arial" panose="020B0604020202020204" pitchFamily="34" charset="0"/>
        <a:buChar char="•"/>
        <a:defRPr sz="3968" kern="1200">
          <a:solidFill>
            <a:schemeClr val="tx1"/>
          </a:solidFill>
          <a:latin typeface="+mn-lt"/>
          <a:ea typeface="+mn-ea"/>
          <a:cs typeface="+mn-cs"/>
        </a:defRPr>
      </a:lvl9pPr>
    </p:bodyStyle>
    <p:otherStyle>
      <a:defPPr>
        <a:defRPr lang="en-US"/>
      </a:defPPr>
      <a:lvl1pPr marL="0" algn="l" defTabSz="2015886" rtl="0" eaLnBrk="1" latinLnBrk="0" hangingPunct="1">
        <a:defRPr sz="3968" kern="1200">
          <a:solidFill>
            <a:schemeClr val="tx1"/>
          </a:solidFill>
          <a:latin typeface="+mn-lt"/>
          <a:ea typeface="+mn-ea"/>
          <a:cs typeface="+mn-cs"/>
        </a:defRPr>
      </a:lvl1pPr>
      <a:lvl2pPr marL="1007943" algn="l" defTabSz="2015886" rtl="0" eaLnBrk="1" latinLnBrk="0" hangingPunct="1">
        <a:defRPr sz="3968" kern="1200">
          <a:solidFill>
            <a:schemeClr val="tx1"/>
          </a:solidFill>
          <a:latin typeface="+mn-lt"/>
          <a:ea typeface="+mn-ea"/>
          <a:cs typeface="+mn-cs"/>
        </a:defRPr>
      </a:lvl2pPr>
      <a:lvl3pPr marL="2015886" algn="l" defTabSz="2015886" rtl="0" eaLnBrk="1" latinLnBrk="0" hangingPunct="1">
        <a:defRPr sz="3968" kern="1200">
          <a:solidFill>
            <a:schemeClr val="tx1"/>
          </a:solidFill>
          <a:latin typeface="+mn-lt"/>
          <a:ea typeface="+mn-ea"/>
          <a:cs typeface="+mn-cs"/>
        </a:defRPr>
      </a:lvl3pPr>
      <a:lvl4pPr marL="3023829" algn="l" defTabSz="2015886" rtl="0" eaLnBrk="1" latinLnBrk="0" hangingPunct="1">
        <a:defRPr sz="3968" kern="1200">
          <a:solidFill>
            <a:schemeClr val="tx1"/>
          </a:solidFill>
          <a:latin typeface="+mn-lt"/>
          <a:ea typeface="+mn-ea"/>
          <a:cs typeface="+mn-cs"/>
        </a:defRPr>
      </a:lvl4pPr>
      <a:lvl5pPr marL="4031772" algn="l" defTabSz="2015886" rtl="0" eaLnBrk="1" latinLnBrk="0" hangingPunct="1">
        <a:defRPr sz="3968" kern="1200">
          <a:solidFill>
            <a:schemeClr val="tx1"/>
          </a:solidFill>
          <a:latin typeface="+mn-lt"/>
          <a:ea typeface="+mn-ea"/>
          <a:cs typeface="+mn-cs"/>
        </a:defRPr>
      </a:lvl5pPr>
      <a:lvl6pPr marL="5039716" algn="l" defTabSz="2015886" rtl="0" eaLnBrk="1" latinLnBrk="0" hangingPunct="1">
        <a:defRPr sz="3968" kern="1200">
          <a:solidFill>
            <a:schemeClr val="tx1"/>
          </a:solidFill>
          <a:latin typeface="+mn-lt"/>
          <a:ea typeface="+mn-ea"/>
          <a:cs typeface="+mn-cs"/>
        </a:defRPr>
      </a:lvl6pPr>
      <a:lvl7pPr marL="6047659" algn="l" defTabSz="2015886" rtl="0" eaLnBrk="1" latinLnBrk="0" hangingPunct="1">
        <a:defRPr sz="3968" kern="1200">
          <a:solidFill>
            <a:schemeClr val="tx1"/>
          </a:solidFill>
          <a:latin typeface="+mn-lt"/>
          <a:ea typeface="+mn-ea"/>
          <a:cs typeface="+mn-cs"/>
        </a:defRPr>
      </a:lvl7pPr>
      <a:lvl8pPr marL="7055602" algn="l" defTabSz="2015886" rtl="0" eaLnBrk="1" latinLnBrk="0" hangingPunct="1">
        <a:defRPr sz="3968" kern="1200">
          <a:solidFill>
            <a:schemeClr val="tx1"/>
          </a:solidFill>
          <a:latin typeface="+mn-lt"/>
          <a:ea typeface="+mn-ea"/>
          <a:cs typeface="+mn-cs"/>
        </a:defRPr>
      </a:lvl8pPr>
      <a:lvl9pPr marL="8063545" algn="l" defTabSz="2015886" rtl="0" eaLnBrk="1" latinLnBrk="0" hangingPunct="1">
        <a:defRPr sz="39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arxiv.org/pdf/2105.07869v1.pdf" TargetMode="External"/><Relationship Id="rId13" Type="http://schemas.openxmlformats.org/officeDocument/2006/relationships/image" Target="../media/image6.png"/><Relationship Id="rId18" Type="http://schemas.openxmlformats.org/officeDocument/2006/relationships/image" Target="../media/image11.svg"/><Relationship Id="rId26" Type="http://schemas.openxmlformats.org/officeDocument/2006/relationships/image" Target="../media/image18.png"/><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image" Target="../media/image4.png"/><Relationship Id="rId12" Type="http://schemas.openxmlformats.org/officeDocument/2006/relationships/image" Target="../media/image5.png"/><Relationship Id="rId17" Type="http://schemas.openxmlformats.org/officeDocument/2006/relationships/image" Target="../media/image10.png"/><Relationship Id="rId25" Type="http://schemas.microsoft.com/office/2007/relationships/hdphoto" Target="../media/hdphoto2.wdp"/><Relationship Id="rId2" Type="http://schemas.openxmlformats.org/officeDocument/2006/relationships/notesSlide" Target="../notesSlides/notesSlide1.xml"/><Relationship Id="rId16" Type="http://schemas.openxmlformats.org/officeDocument/2006/relationships/image" Target="../media/image9.png"/><Relationship Id="rId20" Type="http://schemas.openxmlformats.org/officeDocument/2006/relationships/image" Target="../media/image13.sv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hyperlink" Target="https://arxiv.org/abs/2209.09019" TargetMode="External"/><Relationship Id="rId24" Type="http://schemas.openxmlformats.org/officeDocument/2006/relationships/image" Target="../media/image17.png"/><Relationship Id="rId5" Type="http://schemas.microsoft.com/office/2007/relationships/hdphoto" Target="../media/hdphoto1.wdp"/><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0.png"/><Relationship Id="rId10" Type="http://schemas.openxmlformats.org/officeDocument/2006/relationships/hyperlink" Target="https://arxiv.org/pdf/2103.00020v1.pdf" TargetMode="External"/><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hyperlink" Target="https://arxiv.org/abs/2111.09734" TargetMode="External"/><Relationship Id="rId14" Type="http://schemas.openxmlformats.org/officeDocument/2006/relationships/image" Target="../media/image7.png"/><Relationship Id="rId22" Type="http://schemas.openxmlformats.org/officeDocument/2006/relationships/image" Target="../media/image15.svg"/><Relationship Id="rId2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Content Placeholder 16">
            <a:extLst>
              <a:ext uri="{FF2B5EF4-FFF2-40B4-BE49-F238E27FC236}">
                <a16:creationId xmlns:a16="http://schemas.microsoft.com/office/drawing/2014/main" id="{120DFA6D-A599-4A5E-DFBC-2C5F128D551A}"/>
              </a:ext>
            </a:extLst>
          </p:cNvPr>
          <p:cNvPicPr>
            <a:picLocks noChangeAspect="1"/>
          </p:cNvPicPr>
          <p:nvPr/>
        </p:nvPicPr>
        <p:blipFill rotWithShape="1">
          <a:blip r:embed="rId3"/>
          <a:srcRect l="57264" t="50698" r="5879" b="8928"/>
          <a:stretch/>
        </p:blipFill>
        <p:spPr>
          <a:xfrm>
            <a:off x="16081938" y="3282903"/>
            <a:ext cx="1630275" cy="892910"/>
          </a:xfrm>
          <a:prstGeom prst="rect">
            <a:avLst/>
          </a:prstGeom>
        </p:spPr>
      </p:pic>
      <p:sp>
        <p:nvSpPr>
          <p:cNvPr id="34" name="Rectangle 33">
            <a:extLst>
              <a:ext uri="{FF2B5EF4-FFF2-40B4-BE49-F238E27FC236}">
                <a16:creationId xmlns:a16="http://schemas.microsoft.com/office/drawing/2014/main" id="{63F34055-9A87-62DA-39D6-DA78E28BF1DF}"/>
              </a:ext>
            </a:extLst>
          </p:cNvPr>
          <p:cNvSpPr/>
          <p:nvPr/>
        </p:nvSpPr>
        <p:spPr>
          <a:xfrm>
            <a:off x="688237" y="118925"/>
            <a:ext cx="19930944" cy="1437243"/>
          </a:xfrm>
          <a:prstGeom prst="rect">
            <a:avLst/>
          </a:prstGeom>
          <a:solidFill>
            <a:schemeClr val="accent3"/>
          </a:solidFill>
          <a:ln>
            <a:noFill/>
          </a:ln>
          <a:effectLst>
            <a:outerShdw blurRad="76200" dist="12700" dir="2700000" sy="-23000" kx="-800400" algn="b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en-IL" dirty="0"/>
          </a:p>
        </p:txBody>
      </p:sp>
      <p:sp>
        <p:nvSpPr>
          <p:cNvPr id="15" name="Rectangle 14">
            <a:extLst>
              <a:ext uri="{FF2B5EF4-FFF2-40B4-BE49-F238E27FC236}">
                <a16:creationId xmlns:a16="http://schemas.microsoft.com/office/drawing/2014/main" id="{15C0E7C2-499F-AE43-8A18-04684DE10F07}"/>
              </a:ext>
            </a:extLst>
          </p:cNvPr>
          <p:cNvSpPr/>
          <p:nvPr/>
        </p:nvSpPr>
        <p:spPr>
          <a:xfrm>
            <a:off x="0" y="0"/>
            <a:ext cx="21312188" cy="1765005"/>
          </a:xfrm>
          <a:prstGeom prst="rect">
            <a:avLst/>
          </a:prstGeom>
          <a:solidFill>
            <a:schemeClr val="tx1"/>
          </a:solidFill>
          <a:ln>
            <a:noFill/>
          </a:ln>
          <a:effectLst>
            <a:softEdge rad="101600"/>
          </a:effectLst>
        </p:spPr>
        <p:style>
          <a:lnRef idx="2">
            <a:schemeClr val="accent3">
              <a:shade val="15000"/>
            </a:schemeClr>
          </a:lnRef>
          <a:fillRef idx="1">
            <a:schemeClr val="accent3"/>
          </a:fillRef>
          <a:effectRef idx="0">
            <a:schemeClr val="accent3"/>
          </a:effectRef>
          <a:fontRef idx="minor">
            <a:schemeClr val="lt1"/>
          </a:fontRef>
        </p:style>
        <p:txBody>
          <a:bodyPr rot="0" spcFirstLastPara="0" vertOverflow="overflow" horzOverflow="overflow" vert="horz" wrap="square" lIns="159841" tIns="79921" rIns="159841" bIns="79921" numCol="1" spcCol="0" rtlCol="0" fromWordArt="0" anchor="ctr" anchorCtr="0" forceAA="0" compatLnSpc="1">
            <a:prstTxWarp prst="textNoShape">
              <a:avLst/>
            </a:prstTxWarp>
            <a:noAutofit/>
          </a:bodyPr>
          <a:lstStyle/>
          <a:p>
            <a:pPr marL="0" algn="ctr" defTabSz="457200" rtl="0" eaLnBrk="1" latinLnBrk="0" hangingPunct="1">
              <a:lnSpc>
                <a:spcPct val="110000"/>
              </a:lnSpc>
            </a:pPr>
            <a:endParaRPr lang="en-IL" sz="6017" dirty="0"/>
          </a:p>
        </p:txBody>
      </p:sp>
      <p:sp>
        <p:nvSpPr>
          <p:cNvPr id="30" name="TextBox 29">
            <a:extLst>
              <a:ext uri="{FF2B5EF4-FFF2-40B4-BE49-F238E27FC236}">
                <a16:creationId xmlns:a16="http://schemas.microsoft.com/office/drawing/2014/main" id="{1BDFE244-41D5-E16A-64D3-F3023AC0D129}"/>
              </a:ext>
            </a:extLst>
          </p:cNvPr>
          <p:cNvSpPr txBox="1"/>
          <p:nvPr/>
        </p:nvSpPr>
        <p:spPr>
          <a:xfrm>
            <a:off x="3465509" y="188875"/>
            <a:ext cx="14376399" cy="892552"/>
          </a:xfrm>
          <a:prstGeom prst="rect">
            <a:avLst/>
          </a:prstGeom>
          <a:noFill/>
        </p:spPr>
        <p:txBody>
          <a:bodyPr wrap="square">
            <a:spAutoFit/>
          </a:bodyPr>
          <a:lstStyle/>
          <a:p>
            <a:pPr algn="ctr"/>
            <a:r>
              <a:rPr lang="en-IL" sz="26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SCENE </a:t>
            </a:r>
            <a:r>
              <a:rPr lang="en-US" sz="26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L" sz="26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DETECTION   ALGORITHM   EVALUATION</a:t>
            </a:r>
            <a:endParaRPr lang="en-IL" sz="2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sz="2600" kern="1400" spc="-5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BY   VISION-LANGUAGE   MODELS</a:t>
            </a:r>
            <a:endParaRPr lang="en-IL" sz="26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615ED063-363F-5CC1-9933-58576F9619AF}"/>
              </a:ext>
            </a:extLst>
          </p:cNvPr>
          <p:cNvSpPr txBox="1"/>
          <p:nvPr/>
        </p:nvSpPr>
        <p:spPr>
          <a:xfrm>
            <a:off x="5325264" y="1075175"/>
            <a:ext cx="10656888" cy="382349"/>
          </a:xfrm>
          <a:prstGeom prst="rect">
            <a:avLst/>
          </a:prstGeom>
          <a:noFill/>
        </p:spPr>
        <p:txBody>
          <a:bodyPr wrap="square">
            <a:spAutoFit/>
          </a:bodyPr>
          <a:lstStyle/>
          <a:p>
            <a:pPr algn="ctr" rtl="0">
              <a:lnSpc>
                <a:spcPct val="110000"/>
              </a:lnSpc>
              <a:spcBef>
                <a:spcPts val="0"/>
              </a:spcBef>
              <a:spcAft>
                <a:spcPts val="0"/>
              </a:spcAft>
            </a:pPr>
            <a:r>
              <a:rPr lang="en-US" i="1" u="none" strike="noStrike" dirty="0">
                <a:solidFill>
                  <a:schemeClr val="bg1"/>
                </a:solidFill>
                <a:effectLst/>
                <a:latin typeface="Times New Roman" panose="02020603050405020304" pitchFamily="18" charset="0"/>
                <a:cs typeface="Times New Roman" panose="02020603050405020304" pitchFamily="18" charset="0"/>
              </a:rPr>
              <a:t>Naor Cohen, Or Trabelsi</a:t>
            </a:r>
            <a:endParaRPr lang="en-US" i="1" dirty="0">
              <a:solidFill>
                <a:schemeClr val="bg1"/>
              </a:solidFill>
              <a:effectLst/>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132D4104-4685-2ECD-D998-232620F034D2}"/>
              </a:ext>
            </a:extLst>
          </p:cNvPr>
          <p:cNvSpPr txBox="1"/>
          <p:nvPr/>
        </p:nvSpPr>
        <p:spPr>
          <a:xfrm>
            <a:off x="5325264" y="1334573"/>
            <a:ext cx="10656888" cy="350096"/>
          </a:xfrm>
          <a:prstGeom prst="rect">
            <a:avLst/>
          </a:prstGeom>
          <a:noFill/>
        </p:spPr>
        <p:txBody>
          <a:bodyPr wrap="square">
            <a:spAutoFit/>
          </a:bodyPr>
          <a:lstStyle/>
          <a:p>
            <a:pPr algn="ctr" rtl="0">
              <a:lnSpc>
                <a:spcPct val="110000"/>
              </a:lnSpc>
              <a:spcBef>
                <a:spcPts val="0"/>
              </a:spcBef>
              <a:spcAft>
                <a:spcPts val="0"/>
              </a:spcAft>
            </a:pPr>
            <a:r>
              <a:rPr lang="en-US" sz="1600" i="1" dirty="0">
                <a:solidFill>
                  <a:schemeClr val="bg1"/>
                </a:solidFill>
                <a:effectLst/>
                <a:latin typeface="Times New Roman" panose="02020603050405020304" pitchFamily="18" charset="0"/>
                <a:cs typeface="Times New Roman" panose="02020603050405020304" pitchFamily="18" charset="0"/>
              </a:rPr>
              <a:t>School of Electrical Engineering</a:t>
            </a:r>
            <a:r>
              <a:rPr lang="en-US" sz="1600" i="1" dirty="0">
                <a:solidFill>
                  <a:schemeClr val="bg1"/>
                </a:solidFill>
                <a:latin typeface="Times New Roman" panose="02020603050405020304" pitchFamily="18" charset="0"/>
                <a:cs typeface="Times New Roman" panose="02020603050405020304" pitchFamily="18" charset="0"/>
              </a:rPr>
              <a:t>, Tel Aviv University</a:t>
            </a:r>
            <a:endParaRPr lang="en-US" sz="1600" i="1" dirty="0">
              <a:solidFill>
                <a:schemeClr val="bg1"/>
              </a:solidFill>
              <a:effectLst/>
              <a:latin typeface="Times New Roman" panose="02020603050405020304" pitchFamily="18" charset="0"/>
              <a:cs typeface="Times New Roman" panose="02020603050405020304" pitchFamily="18" charset="0"/>
            </a:endParaRPr>
          </a:p>
        </p:txBody>
      </p:sp>
      <p:pic>
        <p:nvPicPr>
          <p:cNvPr id="1028" name="Picture 4" descr="undefined">
            <a:extLst>
              <a:ext uri="{FF2B5EF4-FFF2-40B4-BE49-F238E27FC236}">
                <a16:creationId xmlns:a16="http://schemas.microsoft.com/office/drawing/2014/main" id="{E74444DC-5000-19C8-2856-5DDCA43B5F5B}"/>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690622" y="421913"/>
            <a:ext cx="2535233" cy="1080944"/>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8FDCCC28-486D-3E2E-4278-061BD46DCE56}"/>
              </a:ext>
            </a:extLst>
          </p:cNvPr>
          <p:cNvSpPr txBox="1"/>
          <p:nvPr/>
        </p:nvSpPr>
        <p:spPr>
          <a:xfrm>
            <a:off x="0" y="1946645"/>
            <a:ext cx="5327650" cy="47827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76200"/>
          </a:effectLst>
        </p:spPr>
        <p:txBody>
          <a:bodyPr wrap="square" rtlCol="0">
            <a:spAutoFit/>
          </a:bodyPr>
          <a:lstStyle>
            <a:defPPr>
              <a:defRPr lang="en-US"/>
            </a:defPPr>
            <a:lvl1pPr algn="ctr">
              <a:lnSpc>
                <a:spcPct val="110000"/>
              </a:lnSpc>
              <a:defRPr sz="2000" b="1" i="0">
                <a:effectLst/>
                <a:latin typeface="Arial" panose="020B0604020202020204" pitchFamily="34" charset="0"/>
                <a:cs typeface="Arial" panose="020B0604020202020204" pitchFamily="34" charset="0"/>
              </a:defRPr>
            </a:lvl1pPr>
          </a:lstStyle>
          <a:p>
            <a:r>
              <a:rPr lang="en-US" dirty="0"/>
              <a:t>Introduction and Problem Statement</a:t>
            </a:r>
            <a:endParaRPr lang="en-IL" dirty="0"/>
          </a:p>
        </p:txBody>
      </p:sp>
      <p:sp>
        <p:nvSpPr>
          <p:cNvPr id="36" name="TextBox 35">
            <a:extLst>
              <a:ext uri="{FF2B5EF4-FFF2-40B4-BE49-F238E27FC236}">
                <a16:creationId xmlns:a16="http://schemas.microsoft.com/office/drawing/2014/main" id="{95C96C9F-98CF-3558-6779-1BDE0B8EE552}"/>
              </a:ext>
            </a:extLst>
          </p:cNvPr>
          <p:cNvSpPr txBox="1"/>
          <p:nvPr/>
        </p:nvSpPr>
        <p:spPr>
          <a:xfrm>
            <a:off x="0" y="7285564"/>
            <a:ext cx="5327650" cy="404663"/>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76200"/>
          </a:effectLst>
        </p:spPr>
        <p:txBody>
          <a:bodyPr wrap="square" rtlCol="0">
            <a:spAutoFit/>
          </a:bodyPr>
          <a:lstStyle>
            <a:defPPr>
              <a:defRPr lang="en-US"/>
            </a:defPPr>
            <a:lvl1pPr algn="ctr">
              <a:defRPr sz="2400" b="1" i="0">
                <a:effectLst/>
                <a:latin typeface="Söhne"/>
              </a:defRPr>
            </a:lvl1pPr>
          </a:lstStyle>
          <a:p>
            <a:pPr>
              <a:lnSpc>
                <a:spcPct val="110000"/>
              </a:lnSpc>
            </a:pPr>
            <a:r>
              <a:rPr lang="en-IL" sz="2000" dirty="0">
                <a:latin typeface="Arial" panose="020B0604020202020204" pitchFamily="34" charset="0"/>
                <a:cs typeface="Arial" panose="020B0604020202020204" pitchFamily="34" charset="0"/>
              </a:rPr>
              <a:t>Datasets</a:t>
            </a:r>
          </a:p>
        </p:txBody>
      </p:sp>
      <p:sp>
        <p:nvSpPr>
          <p:cNvPr id="37" name="TextBox 36">
            <a:extLst>
              <a:ext uri="{FF2B5EF4-FFF2-40B4-BE49-F238E27FC236}">
                <a16:creationId xmlns:a16="http://schemas.microsoft.com/office/drawing/2014/main" id="{BA8F9E23-1DAD-1245-5C7A-B77CD71366A3}"/>
              </a:ext>
            </a:extLst>
          </p:cNvPr>
          <p:cNvSpPr txBox="1"/>
          <p:nvPr/>
        </p:nvSpPr>
        <p:spPr>
          <a:xfrm>
            <a:off x="5329238" y="1946645"/>
            <a:ext cx="10655300" cy="47827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76200"/>
          </a:effectLst>
        </p:spPr>
        <p:txBody>
          <a:bodyPr wrap="square" rtlCol="0">
            <a:spAutoFit/>
          </a:bodyPr>
          <a:lstStyle>
            <a:defPPr>
              <a:defRPr lang="en-US"/>
            </a:defPPr>
            <a:lvl1pPr algn="ctr">
              <a:lnSpc>
                <a:spcPct val="110000"/>
              </a:lnSpc>
              <a:defRPr sz="2000" b="1" i="0">
                <a:effectLst/>
                <a:latin typeface="Arial" panose="020B0604020202020204" pitchFamily="34" charset="0"/>
                <a:cs typeface="Arial" panose="020B0604020202020204" pitchFamily="34" charset="0"/>
              </a:defRPr>
            </a:lvl1pPr>
          </a:lstStyle>
          <a:p>
            <a:r>
              <a:rPr lang="en-US"/>
              <a:t>Related Work</a:t>
            </a:r>
            <a:endParaRPr lang="en-IL" dirty="0"/>
          </a:p>
        </p:txBody>
      </p:sp>
      <p:sp>
        <p:nvSpPr>
          <p:cNvPr id="38" name="TextBox 37">
            <a:extLst>
              <a:ext uri="{FF2B5EF4-FFF2-40B4-BE49-F238E27FC236}">
                <a16:creationId xmlns:a16="http://schemas.microsoft.com/office/drawing/2014/main" id="{AFC5D12C-D8EB-25C2-B121-0623CD34C64D}"/>
              </a:ext>
            </a:extLst>
          </p:cNvPr>
          <p:cNvSpPr txBox="1"/>
          <p:nvPr/>
        </p:nvSpPr>
        <p:spPr>
          <a:xfrm>
            <a:off x="5326058" y="8613295"/>
            <a:ext cx="10660067" cy="47827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76200"/>
          </a:effectLst>
        </p:spPr>
        <p:txBody>
          <a:bodyPr wrap="square" rtlCol="0">
            <a:spAutoFit/>
          </a:bodyPr>
          <a:lstStyle>
            <a:defPPr>
              <a:defRPr lang="en-US"/>
            </a:defPPr>
            <a:lvl1pPr algn="ctr">
              <a:lnSpc>
                <a:spcPct val="110000"/>
              </a:lnSpc>
              <a:defRPr sz="2000" b="1" i="0">
                <a:effectLst/>
                <a:latin typeface="Arial" panose="020B0604020202020204" pitchFamily="34" charset="0"/>
                <a:cs typeface="Arial" panose="020B0604020202020204" pitchFamily="34" charset="0"/>
              </a:defRPr>
            </a:lvl1pPr>
          </a:lstStyle>
          <a:p>
            <a:r>
              <a:rPr lang="en-US"/>
              <a:t>Method</a:t>
            </a:r>
            <a:endParaRPr lang="en-IL" dirty="0"/>
          </a:p>
        </p:txBody>
      </p:sp>
      <p:sp>
        <p:nvSpPr>
          <p:cNvPr id="40" name="TextBox 39">
            <a:extLst>
              <a:ext uri="{FF2B5EF4-FFF2-40B4-BE49-F238E27FC236}">
                <a16:creationId xmlns:a16="http://schemas.microsoft.com/office/drawing/2014/main" id="{925E51FD-C91A-6D58-DE35-32431F3A59AB}"/>
              </a:ext>
            </a:extLst>
          </p:cNvPr>
          <p:cNvSpPr txBox="1"/>
          <p:nvPr/>
        </p:nvSpPr>
        <p:spPr>
          <a:xfrm>
            <a:off x="10658476" y="10628117"/>
            <a:ext cx="5327650" cy="404663"/>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76200"/>
          </a:effectLst>
        </p:spPr>
        <p:txBody>
          <a:bodyPr wrap="square" rtlCol="0">
            <a:spAutoFit/>
          </a:bodyPr>
          <a:lstStyle>
            <a:defPPr>
              <a:defRPr lang="en-US"/>
            </a:defPPr>
            <a:lvl1pPr algn="ctr">
              <a:lnSpc>
                <a:spcPct val="110000"/>
              </a:lnSpc>
              <a:defRPr sz="2000" b="1" i="0">
                <a:effectLst/>
                <a:latin typeface="Arial" panose="020B0604020202020204" pitchFamily="34" charset="0"/>
                <a:cs typeface="Arial" panose="020B0604020202020204" pitchFamily="34" charset="0"/>
              </a:defRPr>
            </a:lvl1pPr>
          </a:lstStyle>
          <a:p>
            <a:r>
              <a:rPr lang="en-US" dirty="0"/>
              <a:t>Experiments and Analysis</a:t>
            </a:r>
            <a:endParaRPr lang="en-IL" dirty="0"/>
          </a:p>
        </p:txBody>
      </p:sp>
      <p:sp>
        <p:nvSpPr>
          <p:cNvPr id="41" name="TextBox 40">
            <a:extLst>
              <a:ext uri="{FF2B5EF4-FFF2-40B4-BE49-F238E27FC236}">
                <a16:creationId xmlns:a16="http://schemas.microsoft.com/office/drawing/2014/main" id="{0F2B7FED-564A-E70C-A5C8-0549910C9B63}"/>
              </a:ext>
            </a:extLst>
          </p:cNvPr>
          <p:cNvSpPr txBox="1"/>
          <p:nvPr/>
        </p:nvSpPr>
        <p:spPr>
          <a:xfrm>
            <a:off x="15989651" y="6687121"/>
            <a:ext cx="5327650" cy="47827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76200"/>
          </a:effectLst>
        </p:spPr>
        <p:txBody>
          <a:bodyPr wrap="square" rtlCol="0">
            <a:spAutoFit/>
          </a:bodyPr>
          <a:lstStyle>
            <a:defPPr>
              <a:defRPr lang="en-US"/>
            </a:defPPr>
            <a:lvl1pPr algn="ctr">
              <a:lnSpc>
                <a:spcPct val="110000"/>
              </a:lnSpc>
              <a:defRPr sz="2000" b="1" i="0">
                <a:effectLst/>
                <a:latin typeface="Arial" panose="020B0604020202020204" pitchFamily="34" charset="0"/>
                <a:cs typeface="Arial" panose="020B0604020202020204" pitchFamily="34" charset="0"/>
              </a:defRPr>
            </a:lvl1pPr>
          </a:lstStyle>
          <a:p>
            <a:r>
              <a:rPr lang="en-IL" dirty="0"/>
              <a:t>Conclusions</a:t>
            </a:r>
          </a:p>
        </p:txBody>
      </p:sp>
      <p:sp>
        <p:nvSpPr>
          <p:cNvPr id="42" name="TextBox 41">
            <a:extLst>
              <a:ext uri="{FF2B5EF4-FFF2-40B4-BE49-F238E27FC236}">
                <a16:creationId xmlns:a16="http://schemas.microsoft.com/office/drawing/2014/main" id="{35BC7874-83E2-637A-AA11-6FF58A52050A}"/>
              </a:ext>
            </a:extLst>
          </p:cNvPr>
          <p:cNvSpPr txBox="1"/>
          <p:nvPr/>
        </p:nvSpPr>
        <p:spPr>
          <a:xfrm>
            <a:off x="15984538" y="11666604"/>
            <a:ext cx="5327650" cy="47827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76200"/>
          </a:effectLst>
        </p:spPr>
        <p:txBody>
          <a:bodyPr wrap="square" rtlCol="0">
            <a:spAutoFit/>
          </a:bodyPr>
          <a:lstStyle>
            <a:defPPr>
              <a:defRPr lang="en-US"/>
            </a:defPPr>
            <a:lvl1pPr algn="ctr">
              <a:lnSpc>
                <a:spcPct val="110000"/>
              </a:lnSpc>
              <a:defRPr sz="2000" b="1" i="0">
                <a:effectLst/>
                <a:latin typeface="Arial" panose="020B0604020202020204" pitchFamily="34" charset="0"/>
                <a:cs typeface="Arial" panose="020B0604020202020204" pitchFamily="34" charset="0"/>
              </a:defRPr>
            </a:lvl1pPr>
          </a:lstStyle>
          <a:p>
            <a:r>
              <a:rPr lang="en-IL" dirty="0"/>
              <a:t>References</a:t>
            </a:r>
          </a:p>
        </p:txBody>
      </p:sp>
      <p:sp>
        <p:nvSpPr>
          <p:cNvPr id="43" name="TextBox 42">
            <a:extLst>
              <a:ext uri="{FF2B5EF4-FFF2-40B4-BE49-F238E27FC236}">
                <a16:creationId xmlns:a16="http://schemas.microsoft.com/office/drawing/2014/main" id="{F94A775D-B1B5-49F6-BBB7-687AB0DFFF2F}"/>
              </a:ext>
            </a:extLst>
          </p:cNvPr>
          <p:cNvSpPr txBox="1"/>
          <p:nvPr/>
        </p:nvSpPr>
        <p:spPr>
          <a:xfrm>
            <a:off x="0" y="2389753"/>
            <a:ext cx="5327650" cy="4945393"/>
          </a:xfrm>
          <a:prstGeom prst="rect">
            <a:avLst/>
          </a:prstGeom>
          <a:noFill/>
        </p:spPr>
        <p:txBody>
          <a:bodyPr wrap="square" rtlCol="0">
            <a:spAutoFit/>
          </a:bodyPr>
          <a:lstStyle/>
          <a:p>
            <a:pPr algn="just">
              <a:lnSpc>
                <a:spcPct val="110000"/>
              </a:lnSpc>
            </a:pPr>
            <a:r>
              <a:rPr lang="en-US" dirty="0">
                <a:solidFill>
                  <a:schemeClr val="bg2">
                    <a:lumMod val="10000"/>
                  </a:schemeClr>
                </a:solidFill>
                <a:effectLst/>
                <a:latin typeface="Times New Roman" panose="02020603050405020304" pitchFamily="18" charset="0"/>
                <a:cs typeface="Times New Roman" panose="02020603050405020304" pitchFamily="18" charset="0"/>
              </a:rPr>
              <a:t>Capturing the perfect photograph relies on both hardware capabilities and intelligent software techniques. One such technique is Scene Detection, which automatically identifies the type of scene within a given image—landscapes, portraits, food, or low-light environments. This identification can serve as a foundation for image quality improvement in camera applications. We evaluated the performance of three different algorithms—</a:t>
            </a:r>
            <a:r>
              <a:rPr lang="en-US" i="1" dirty="0">
                <a:solidFill>
                  <a:schemeClr val="bg2">
                    <a:lumMod val="10000"/>
                  </a:schemeClr>
                </a:solidFill>
                <a:effectLst/>
                <a:latin typeface="Times New Roman" panose="02020603050405020304" pitchFamily="18" charset="0"/>
                <a:cs typeface="Times New Roman" panose="02020603050405020304" pitchFamily="18" charset="0"/>
              </a:rPr>
              <a:t>CLIP</a:t>
            </a:r>
            <a:r>
              <a:rPr lang="en-US" dirty="0">
                <a:solidFill>
                  <a:schemeClr val="bg2">
                    <a:lumMod val="10000"/>
                  </a:schemeClr>
                </a:solidFill>
                <a:effectLst/>
                <a:latin typeface="Times New Roman" panose="02020603050405020304" pitchFamily="18" charset="0"/>
                <a:cs typeface="Times New Roman" panose="02020603050405020304" pitchFamily="18" charset="0"/>
              </a:rPr>
              <a:t>, </a:t>
            </a:r>
            <a:r>
              <a:rPr lang="en-US" i="1" dirty="0">
                <a:solidFill>
                  <a:schemeClr val="bg2">
                    <a:lumMod val="10000"/>
                  </a:schemeClr>
                </a:solidFill>
                <a:effectLst/>
                <a:latin typeface="Times New Roman" panose="02020603050405020304" pitchFamily="18" charset="0"/>
                <a:cs typeface="Times New Roman" panose="02020603050405020304" pitchFamily="18" charset="0"/>
              </a:rPr>
              <a:t>BLIP</a:t>
            </a:r>
            <a:r>
              <a:rPr lang="en-US" dirty="0">
                <a:solidFill>
                  <a:schemeClr val="bg2">
                    <a:lumMod val="10000"/>
                  </a:schemeClr>
                </a:solidFill>
                <a:effectLst/>
                <a:latin typeface="Times New Roman" panose="02020603050405020304" pitchFamily="18" charset="0"/>
                <a:cs typeface="Times New Roman" panose="02020603050405020304" pitchFamily="18" charset="0"/>
              </a:rPr>
              <a:t>, and </a:t>
            </a:r>
            <a:r>
              <a:rPr lang="en-US" i="1" dirty="0">
                <a:solidFill>
                  <a:schemeClr val="bg2">
                    <a:lumMod val="10000"/>
                  </a:schemeClr>
                </a:solidFill>
                <a:effectLst/>
                <a:latin typeface="Times New Roman" panose="02020603050405020304" pitchFamily="18" charset="0"/>
                <a:cs typeface="Times New Roman" panose="02020603050405020304" pitchFamily="18" charset="0"/>
              </a:rPr>
              <a:t>BLIP-2</a:t>
            </a:r>
            <a:r>
              <a:rPr lang="en-US" dirty="0">
                <a:solidFill>
                  <a:schemeClr val="bg2">
                    <a:lumMod val="10000"/>
                  </a:schemeClr>
                </a:solidFill>
                <a:effectLst/>
                <a:latin typeface="Times New Roman" panose="02020603050405020304" pitchFamily="18" charset="0"/>
                <a:cs typeface="Times New Roman" panose="02020603050405020304" pitchFamily="18" charset="0"/>
              </a:rPr>
              <a:t>—using </a:t>
            </a:r>
            <a:r>
              <a:rPr lang="en-US" i="1" dirty="0">
                <a:solidFill>
                  <a:schemeClr val="bg2">
                    <a:lumMod val="10000"/>
                  </a:schemeClr>
                </a:solidFill>
                <a:effectLst/>
                <a:latin typeface="Times New Roman" panose="02020603050405020304" pitchFamily="18" charset="0"/>
                <a:cs typeface="Times New Roman" panose="02020603050405020304" pitchFamily="18" charset="0"/>
              </a:rPr>
              <a:t>TOP-1</a:t>
            </a:r>
            <a:r>
              <a:rPr lang="en-US" dirty="0">
                <a:solidFill>
                  <a:schemeClr val="bg2">
                    <a:lumMod val="10000"/>
                  </a:schemeClr>
                </a:solidFill>
                <a:effectLst/>
                <a:latin typeface="Times New Roman" panose="02020603050405020304" pitchFamily="18" charset="0"/>
                <a:cs typeface="Times New Roman" panose="02020603050405020304" pitchFamily="18" charset="0"/>
              </a:rPr>
              <a:t> and </a:t>
            </a:r>
            <a:r>
              <a:rPr lang="en-US" i="1" dirty="0">
                <a:solidFill>
                  <a:schemeClr val="bg2">
                    <a:lumMod val="10000"/>
                  </a:schemeClr>
                </a:solidFill>
                <a:effectLst/>
                <a:latin typeface="Times New Roman" panose="02020603050405020304" pitchFamily="18" charset="0"/>
                <a:cs typeface="Times New Roman" panose="02020603050405020304" pitchFamily="18" charset="0"/>
              </a:rPr>
              <a:t>TOP-3</a:t>
            </a:r>
            <a:r>
              <a:rPr lang="en-US" dirty="0">
                <a:solidFill>
                  <a:schemeClr val="bg2">
                    <a:lumMod val="10000"/>
                  </a:schemeClr>
                </a:solidFill>
                <a:effectLst/>
                <a:latin typeface="Times New Roman" panose="02020603050405020304" pitchFamily="18" charset="0"/>
                <a:cs typeface="Times New Roman" panose="02020603050405020304" pitchFamily="18" charset="0"/>
              </a:rPr>
              <a:t> accuracy metrics on real-world photos. Each algorithm was implemented as a zero-shot classifier and further fine-tuned with a linear probe technique. Our study leverages two datasets, CamSDD and Places365, to provide comprehensive insights into the efficacy of scene detection for improving image quality.</a:t>
            </a:r>
            <a:endParaRPr lang="en-IL"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50" name="Picture 49">
            <a:extLst>
              <a:ext uri="{FF2B5EF4-FFF2-40B4-BE49-F238E27FC236}">
                <a16:creationId xmlns:a16="http://schemas.microsoft.com/office/drawing/2014/main" id="{44E01F4E-515E-08E9-AD4D-2690F375BDA3}"/>
              </a:ext>
            </a:extLst>
          </p:cNvPr>
          <p:cNvPicPr>
            <a:picLocks noChangeAspect="1"/>
          </p:cNvPicPr>
          <p:nvPr/>
        </p:nvPicPr>
        <p:blipFill rotWithShape="1">
          <a:blip r:embed="rId6"/>
          <a:srcRect t="8128"/>
          <a:stretch/>
        </p:blipFill>
        <p:spPr>
          <a:xfrm>
            <a:off x="12633649" y="4234706"/>
            <a:ext cx="3330773" cy="1343675"/>
          </a:xfrm>
          <a:prstGeom prst="rect">
            <a:avLst/>
          </a:prstGeom>
        </p:spPr>
      </p:pic>
      <p:sp>
        <p:nvSpPr>
          <p:cNvPr id="55" name="TextBox 54">
            <a:extLst>
              <a:ext uri="{FF2B5EF4-FFF2-40B4-BE49-F238E27FC236}">
                <a16:creationId xmlns:a16="http://schemas.microsoft.com/office/drawing/2014/main" id="{E4BBA0CD-C1B3-4C8C-5DD7-B8D46CF474C3}"/>
              </a:ext>
            </a:extLst>
          </p:cNvPr>
          <p:cNvSpPr txBox="1"/>
          <p:nvPr/>
        </p:nvSpPr>
        <p:spPr>
          <a:xfrm>
            <a:off x="0" y="7672382"/>
            <a:ext cx="5327650" cy="2966389"/>
          </a:xfrm>
          <a:prstGeom prst="rect">
            <a:avLst/>
          </a:prstGeom>
          <a:noFill/>
        </p:spPr>
        <p:txBody>
          <a:bodyPr wrap="square" rtlCol="0">
            <a:spAutoFit/>
          </a:bodyPr>
          <a:lstStyle/>
          <a:p>
            <a:pPr algn="just">
              <a:lnSpc>
                <a:spcPct val="110000"/>
              </a:lnSpc>
              <a:spcAft>
                <a:spcPts val="800"/>
              </a:spcAft>
            </a:pPr>
            <a:r>
              <a:rPr lang="en-US" b="1" i="1" dirty="0">
                <a:solidFill>
                  <a:schemeClr val="bg2">
                    <a:lumMod val="10000"/>
                  </a:schemeClr>
                </a:solidFill>
                <a:latin typeface="Times New Roman" panose="02020603050405020304" pitchFamily="18" charset="0"/>
                <a:cs typeface="Times New Roman" panose="02020603050405020304" pitchFamily="18" charset="0"/>
              </a:rPr>
              <a:t>CamSDD; </a:t>
            </a:r>
            <a:r>
              <a:rPr lang="en-US" dirty="0">
                <a:solidFill>
                  <a:schemeClr val="bg2">
                    <a:lumMod val="10000"/>
                  </a:schemeClr>
                </a:solidFill>
                <a:latin typeface="Times New Roman" panose="02020603050405020304" pitchFamily="18" charset="0"/>
                <a:cs typeface="Times New Roman" panose="02020603050405020304" pitchFamily="18" charset="0"/>
              </a:rPr>
              <a:t>Initially, we engaged with the Camera Scene Detection Dataset (</a:t>
            </a:r>
            <a:r>
              <a:rPr lang="en-US" i="1" dirty="0">
                <a:solidFill>
                  <a:schemeClr val="bg2">
                    <a:lumMod val="10000"/>
                  </a:schemeClr>
                </a:solidFill>
                <a:latin typeface="Times New Roman" panose="02020603050405020304" pitchFamily="18" charset="0"/>
                <a:cs typeface="Times New Roman" panose="02020603050405020304" pitchFamily="18" charset="0"/>
              </a:rPr>
              <a:t>CamSDD</a:t>
            </a:r>
            <a:r>
              <a:rPr lang="en-US" dirty="0">
                <a:solidFill>
                  <a:schemeClr val="bg2">
                    <a:lumMod val="10000"/>
                  </a:schemeClr>
                </a:solidFill>
                <a:latin typeface="Times New Roman" panose="02020603050405020304" pitchFamily="18" charset="0"/>
                <a:cs typeface="Times New Roman" panose="02020603050405020304" pitchFamily="18" charset="0"/>
              </a:rPr>
              <a:t>), comprising over 11,000 images spanned across 30 different categories, serving as a cornerstone for our primary experiments.</a:t>
            </a:r>
          </a:p>
          <a:p>
            <a:pPr algn="just">
              <a:lnSpc>
                <a:spcPct val="110000"/>
              </a:lnSpc>
            </a:pPr>
            <a:r>
              <a:rPr lang="en-US" b="1" i="1" dirty="0">
                <a:solidFill>
                  <a:schemeClr val="bg2">
                    <a:lumMod val="10000"/>
                  </a:schemeClr>
                </a:solidFill>
                <a:latin typeface="Times New Roman" panose="02020603050405020304" pitchFamily="18" charset="0"/>
                <a:cs typeface="Times New Roman" panose="02020603050405020304" pitchFamily="18" charset="0"/>
              </a:rPr>
              <a:t>Places365 Standard; </a:t>
            </a:r>
            <a:r>
              <a:rPr lang="en-US" dirty="0">
                <a:solidFill>
                  <a:schemeClr val="bg2">
                    <a:lumMod val="10000"/>
                  </a:schemeClr>
                </a:solidFill>
                <a:latin typeface="Times New Roman" panose="02020603050405020304" pitchFamily="18" charset="0"/>
                <a:cs typeface="Times New Roman" panose="02020603050405020304" pitchFamily="18" charset="0"/>
              </a:rPr>
              <a:t>To further enrich our data pool and bolster the project's depth, we integrated the </a:t>
            </a:r>
            <a:r>
              <a:rPr lang="en-US" i="1" dirty="0">
                <a:solidFill>
                  <a:schemeClr val="bg2">
                    <a:lumMod val="10000"/>
                  </a:schemeClr>
                </a:solidFill>
                <a:latin typeface="Times New Roman" panose="02020603050405020304" pitchFamily="18" charset="0"/>
                <a:cs typeface="Times New Roman" panose="02020603050405020304" pitchFamily="18" charset="0"/>
              </a:rPr>
              <a:t>Places365</a:t>
            </a:r>
            <a:r>
              <a:rPr lang="en-US" dirty="0">
                <a:solidFill>
                  <a:schemeClr val="bg2">
                    <a:lumMod val="10000"/>
                  </a:schemeClr>
                </a:solidFill>
                <a:latin typeface="Times New Roman" panose="02020603050405020304" pitchFamily="18" charset="0"/>
                <a:cs typeface="Times New Roman" panose="02020603050405020304" pitchFamily="18" charset="0"/>
              </a:rPr>
              <a:t> standard dataset, renowned for its extensive collection of images, providing a more substantial ground for training and evaluating our models.</a:t>
            </a:r>
          </a:p>
        </p:txBody>
      </p:sp>
      <p:graphicFrame>
        <p:nvGraphicFramePr>
          <p:cNvPr id="56" name="Table 55">
            <a:extLst>
              <a:ext uri="{FF2B5EF4-FFF2-40B4-BE49-F238E27FC236}">
                <a16:creationId xmlns:a16="http://schemas.microsoft.com/office/drawing/2014/main" id="{936AE370-F797-613A-C820-42B62E7BDE6B}"/>
              </a:ext>
            </a:extLst>
          </p:cNvPr>
          <p:cNvGraphicFramePr>
            <a:graphicFrameLocks noGrp="1"/>
          </p:cNvGraphicFramePr>
          <p:nvPr>
            <p:extLst>
              <p:ext uri="{D42A27DB-BD31-4B8C-83A1-F6EECF244321}">
                <p14:modId xmlns:p14="http://schemas.microsoft.com/office/powerpoint/2010/main" val="1132254556"/>
              </p:ext>
            </p:extLst>
          </p:nvPr>
        </p:nvGraphicFramePr>
        <p:xfrm>
          <a:off x="133824" y="10605125"/>
          <a:ext cx="5091279" cy="935502"/>
        </p:xfrm>
        <a:graphic>
          <a:graphicData uri="http://schemas.openxmlformats.org/drawingml/2006/table">
            <a:tbl>
              <a:tblPr firstRow="1" bandRow="1">
                <a:tableStyleId>{2D5ABB26-0587-4C30-8999-92F81FD0307C}</a:tableStyleId>
              </a:tblPr>
              <a:tblGrid>
                <a:gridCol w="1137198">
                  <a:extLst>
                    <a:ext uri="{9D8B030D-6E8A-4147-A177-3AD203B41FA5}">
                      <a16:colId xmlns:a16="http://schemas.microsoft.com/office/drawing/2014/main" val="3041008638"/>
                    </a:ext>
                  </a:extLst>
                </a:gridCol>
                <a:gridCol w="938961">
                  <a:extLst>
                    <a:ext uri="{9D8B030D-6E8A-4147-A177-3AD203B41FA5}">
                      <a16:colId xmlns:a16="http://schemas.microsoft.com/office/drawing/2014/main" val="558953668"/>
                    </a:ext>
                  </a:extLst>
                </a:gridCol>
                <a:gridCol w="971740">
                  <a:extLst>
                    <a:ext uri="{9D8B030D-6E8A-4147-A177-3AD203B41FA5}">
                      <a16:colId xmlns:a16="http://schemas.microsoft.com/office/drawing/2014/main" val="2179052102"/>
                    </a:ext>
                  </a:extLst>
                </a:gridCol>
                <a:gridCol w="906182">
                  <a:extLst>
                    <a:ext uri="{9D8B030D-6E8A-4147-A177-3AD203B41FA5}">
                      <a16:colId xmlns:a16="http://schemas.microsoft.com/office/drawing/2014/main" val="1181810966"/>
                    </a:ext>
                  </a:extLst>
                </a:gridCol>
                <a:gridCol w="1137198">
                  <a:extLst>
                    <a:ext uri="{9D8B030D-6E8A-4147-A177-3AD203B41FA5}">
                      <a16:colId xmlns:a16="http://schemas.microsoft.com/office/drawing/2014/main" val="1534009886"/>
                    </a:ext>
                  </a:extLst>
                </a:gridCol>
              </a:tblGrid>
              <a:tr h="325902">
                <a:tc>
                  <a:txBody>
                    <a:bodyPr/>
                    <a:lstStyle/>
                    <a:p>
                      <a:pPr algn="ctr"/>
                      <a:endParaRPr lang="en-IL" sz="1400" b="1" dirty="0">
                        <a:solidFill>
                          <a:schemeClr val="bg2">
                            <a:lumMod val="10000"/>
                          </a:schemeClr>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Train</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2">
                              <a:lumMod val="10000"/>
                            </a:schemeClr>
                          </a:solidFill>
                          <a:latin typeface="Times New Roman" panose="02020603050405020304" pitchFamily="18" charset="0"/>
                          <a:cs typeface="Times New Roman" panose="02020603050405020304" pitchFamily="18" charset="0"/>
                        </a:rPr>
                        <a:t>Validation</a:t>
                      </a:r>
                      <a:endParaRPr lang="en-IL" sz="1400" dirty="0">
                        <a:solidFill>
                          <a:schemeClr val="bg2">
                            <a:lumMod val="10000"/>
                          </a:schemeClr>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2">
                              <a:lumMod val="10000"/>
                            </a:schemeClr>
                          </a:solidFill>
                          <a:latin typeface="Times New Roman" panose="02020603050405020304" pitchFamily="18" charset="0"/>
                          <a:cs typeface="Times New Roman" panose="02020603050405020304" pitchFamily="18" charset="0"/>
                        </a:rPr>
                        <a:t>Test</a:t>
                      </a:r>
                      <a:endParaRPr lang="en-IL" sz="1400" dirty="0">
                        <a:solidFill>
                          <a:schemeClr val="bg2">
                            <a:lumMod val="10000"/>
                          </a:schemeClr>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Categories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4734454"/>
                  </a:ext>
                </a:extLst>
              </a:tr>
              <a:tr h="302989">
                <a:tc>
                  <a:txBody>
                    <a:bodyPr/>
                    <a:lstStyle/>
                    <a:p>
                      <a:pPr algn="ctr"/>
                      <a:r>
                        <a:rPr lang="en-IL" sz="1400" b="1" dirty="0">
                          <a:solidFill>
                            <a:schemeClr val="bg2">
                              <a:lumMod val="10000"/>
                            </a:schemeClr>
                          </a:solidFill>
                          <a:latin typeface="Times New Roman" panose="02020603050405020304" pitchFamily="18" charset="0"/>
                          <a:cs typeface="Times New Roman" panose="02020603050405020304" pitchFamily="18" charset="0"/>
                        </a:rPr>
                        <a:t>CamSDD</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~11k</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600</a:t>
                      </a:r>
                    </a:p>
                  </a:txBody>
                  <a:tcPr anchor="ctr">
                    <a:lnT w="12700" cap="flat" cmpd="sng" algn="ctr">
                      <a:solidFill>
                        <a:schemeClr val="tx1"/>
                      </a:solidFill>
                      <a:prstDash val="solid"/>
                      <a:round/>
                      <a:headEnd type="none" w="med" len="med"/>
                      <a:tailEnd type="none" w="med" len="med"/>
                    </a:lnT>
                  </a:tcP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600</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30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05185678"/>
                  </a:ext>
                </a:extLst>
              </a:tr>
              <a:tr h="302989">
                <a:tc>
                  <a:txBody>
                    <a:bodyPr/>
                    <a:lstStyle/>
                    <a:p>
                      <a:pPr algn="ctr"/>
                      <a:r>
                        <a:rPr lang="en-IL" sz="1400" b="1" dirty="0">
                          <a:solidFill>
                            <a:schemeClr val="bg2">
                              <a:lumMod val="10000"/>
                            </a:schemeClr>
                          </a:solidFill>
                          <a:latin typeface="Times New Roman" panose="02020603050405020304" pitchFamily="18" charset="0"/>
                          <a:cs typeface="Times New Roman" panose="02020603050405020304" pitchFamily="18" charset="0"/>
                        </a:rPr>
                        <a:t>Places 365</a:t>
                      </a:r>
                    </a:p>
                  </a:txBody>
                  <a:tcPr anchor="ctr">
                    <a:lnR w="12700" cap="flat" cmpd="sng" algn="ctr">
                      <a:solidFill>
                        <a:schemeClr val="tx1"/>
                      </a:solidFill>
                      <a:prstDash val="solid"/>
                      <a:round/>
                      <a:headEnd type="none" w="med" len="med"/>
                      <a:tailEnd type="none" w="med" len="med"/>
                    </a:lnR>
                  </a:tcP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~1.8M</a:t>
                      </a:r>
                    </a:p>
                  </a:txBody>
                  <a:tcPr anchor="ctr">
                    <a:lnL w="12700" cap="flat" cmpd="sng" algn="ctr">
                      <a:solidFill>
                        <a:schemeClr val="tx1"/>
                      </a:solidFill>
                      <a:prstDash val="solid"/>
                      <a:round/>
                      <a:headEnd type="none" w="med" len="med"/>
                      <a:tailEnd type="none" w="med" len="med"/>
                    </a:lnL>
                  </a:tcP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36k</a:t>
                      </a:r>
                    </a:p>
                  </a:txBody>
                  <a:tcPr anchor="ct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a:t>
                      </a:r>
                    </a:p>
                  </a:txBody>
                  <a:tcPr anchor="ctr">
                    <a:lnR w="12700" cap="flat" cmpd="sng" algn="ctr">
                      <a:solidFill>
                        <a:schemeClr val="tx1"/>
                      </a:solidFill>
                      <a:prstDash val="solid"/>
                      <a:round/>
                      <a:headEnd type="none" w="med" len="med"/>
                      <a:tailEnd type="none" w="med" len="med"/>
                    </a:lnR>
                  </a:tcPr>
                </a:tc>
                <a:tc>
                  <a:txBody>
                    <a:bodyPr/>
                    <a:lstStyle/>
                    <a:p>
                      <a:pPr algn="ctr"/>
                      <a:r>
                        <a:rPr lang="en-IL" sz="1400" dirty="0">
                          <a:solidFill>
                            <a:schemeClr val="bg2">
                              <a:lumMod val="10000"/>
                            </a:schemeClr>
                          </a:solidFill>
                          <a:latin typeface="Times New Roman" panose="02020603050405020304" pitchFamily="18" charset="0"/>
                          <a:cs typeface="Times New Roman" panose="02020603050405020304" pitchFamily="18" charset="0"/>
                        </a:rPr>
                        <a:t>365</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60769586"/>
                  </a:ext>
                </a:extLst>
              </a:tr>
            </a:tbl>
          </a:graphicData>
        </a:graphic>
      </p:graphicFrame>
      <p:sp>
        <p:nvSpPr>
          <p:cNvPr id="57" name="TextBox 56">
            <a:extLst>
              <a:ext uri="{FF2B5EF4-FFF2-40B4-BE49-F238E27FC236}">
                <a16:creationId xmlns:a16="http://schemas.microsoft.com/office/drawing/2014/main" id="{1148175A-04A1-4EE2-3BD1-A834629BDC1C}"/>
              </a:ext>
            </a:extLst>
          </p:cNvPr>
          <p:cNvSpPr txBox="1"/>
          <p:nvPr/>
        </p:nvSpPr>
        <p:spPr>
          <a:xfrm>
            <a:off x="-1592" y="11620864"/>
            <a:ext cx="5327650" cy="2356992"/>
          </a:xfrm>
          <a:prstGeom prst="rect">
            <a:avLst/>
          </a:prstGeom>
          <a:noFill/>
        </p:spPr>
        <p:txBody>
          <a:bodyPr wrap="square" rtlCol="0">
            <a:spAutoFit/>
          </a:bodyPr>
          <a:lstStyle/>
          <a:p>
            <a:pPr algn="just">
              <a:lnSpc>
                <a:spcPct val="110000"/>
              </a:lnSpc>
              <a:spcAft>
                <a:spcPts val="800"/>
              </a:spcAft>
            </a:pPr>
            <a:r>
              <a:rPr lang="en-US" b="1" i="1" dirty="0">
                <a:solidFill>
                  <a:schemeClr val="bg2">
                    <a:lumMod val="10000"/>
                  </a:schemeClr>
                </a:solidFill>
                <a:latin typeface="Times New Roman" panose="02020603050405020304" pitchFamily="18" charset="0"/>
                <a:cs typeface="Times New Roman" panose="02020603050405020304" pitchFamily="18" charset="0"/>
              </a:rPr>
              <a:t>Image Preprocessing. </a:t>
            </a:r>
            <a:r>
              <a:rPr lang="en-US" dirty="0">
                <a:solidFill>
                  <a:schemeClr val="bg2">
                    <a:lumMod val="10000"/>
                  </a:schemeClr>
                </a:solidFill>
                <a:latin typeface="Times New Roman" panose="02020603050405020304" pitchFamily="18" charset="0"/>
                <a:cs typeface="Times New Roman" panose="02020603050405020304" pitchFamily="18" charset="0"/>
              </a:rPr>
              <a:t>Converts to RGB format </a:t>
            </a:r>
            <a:r>
              <a:rPr lang="en-US" dirty="0">
                <a:solidFill>
                  <a:schemeClr val="bg2">
                    <a:lumMod val="10000"/>
                  </a:schemeClr>
                </a:solidFill>
                <a:latin typeface="Times New Roman" panose="02020603050405020304" pitchFamily="18" charset="0"/>
                <a:cs typeface="Times New Roman" panose="02020603050405020304" pitchFamily="18" charset="0"/>
                <a:sym typeface="Wingdings" pitchFamily="2" charset="2"/>
              </a:rPr>
              <a:t></a:t>
            </a:r>
            <a:r>
              <a:rPr lang="en-US" dirty="0">
                <a:solidFill>
                  <a:schemeClr val="bg2">
                    <a:lumMod val="10000"/>
                  </a:schemeClr>
                </a:solidFill>
                <a:latin typeface="Times New Roman" panose="02020603050405020304" pitchFamily="18" charset="0"/>
                <a:cs typeface="Times New Roman" panose="02020603050405020304" pitchFamily="18" charset="0"/>
              </a:rPr>
              <a:t> Resizes &amp; Crops to 224x224 pixels </a:t>
            </a:r>
            <a:r>
              <a:rPr lang="en-US" dirty="0">
                <a:solidFill>
                  <a:schemeClr val="bg2">
                    <a:lumMod val="10000"/>
                  </a:schemeClr>
                </a:solidFill>
                <a:latin typeface="Times New Roman" panose="02020603050405020304" pitchFamily="18" charset="0"/>
                <a:cs typeface="Times New Roman" panose="02020603050405020304" pitchFamily="18" charset="0"/>
                <a:sym typeface="Wingdings" pitchFamily="2" charset="2"/>
              </a:rPr>
              <a:t></a:t>
            </a:r>
            <a:r>
              <a:rPr lang="en-US" dirty="0">
                <a:solidFill>
                  <a:schemeClr val="bg2">
                    <a:lumMod val="10000"/>
                  </a:schemeClr>
                </a:solidFill>
                <a:latin typeface="Times New Roman" panose="02020603050405020304" pitchFamily="18" charset="0"/>
                <a:cs typeface="Times New Roman" panose="02020603050405020304" pitchFamily="18" charset="0"/>
              </a:rPr>
              <a:t> Convert to PyTorch Tensor </a:t>
            </a:r>
            <a:r>
              <a:rPr lang="en-US" dirty="0">
                <a:solidFill>
                  <a:schemeClr val="bg2">
                    <a:lumMod val="10000"/>
                  </a:schemeClr>
                </a:solidFill>
                <a:latin typeface="Times New Roman" panose="02020603050405020304" pitchFamily="18" charset="0"/>
                <a:cs typeface="Times New Roman" panose="02020603050405020304" pitchFamily="18" charset="0"/>
                <a:sym typeface="Wingdings" pitchFamily="2" charset="2"/>
              </a:rPr>
              <a:t></a:t>
            </a:r>
            <a:r>
              <a:rPr lang="en-US" dirty="0">
                <a:solidFill>
                  <a:schemeClr val="bg2">
                    <a:lumMod val="10000"/>
                  </a:schemeClr>
                </a:solidFill>
                <a:latin typeface="Times New Roman" panose="02020603050405020304" pitchFamily="18" charset="0"/>
                <a:cs typeface="Times New Roman" panose="02020603050405020304" pitchFamily="18" charset="0"/>
              </a:rPr>
              <a:t> Normalizes the image using mean and std.</a:t>
            </a:r>
          </a:p>
          <a:p>
            <a:pPr algn="just">
              <a:lnSpc>
                <a:spcPct val="110000"/>
              </a:lnSpc>
            </a:pPr>
            <a:r>
              <a:rPr lang="en-US" b="1" i="1" dirty="0">
                <a:solidFill>
                  <a:schemeClr val="bg2">
                    <a:lumMod val="10000"/>
                  </a:schemeClr>
                </a:solidFill>
                <a:latin typeface="Times New Roman" panose="02020603050405020304" pitchFamily="18" charset="0"/>
                <a:cs typeface="Times New Roman" panose="02020603050405020304" pitchFamily="18" charset="0"/>
              </a:rPr>
              <a:t>Text Preprocessing. </a:t>
            </a:r>
            <a:r>
              <a:rPr lang="en-US" dirty="0">
                <a:solidFill>
                  <a:schemeClr val="bg2">
                    <a:lumMod val="10000"/>
                  </a:schemeClr>
                </a:solidFill>
                <a:latin typeface="Times New Roman" panose="02020603050405020304" pitchFamily="18" charset="0"/>
                <a:cs typeface="Times New Roman" panose="02020603050405020304" pitchFamily="18" charset="0"/>
              </a:rPr>
              <a:t>Processes captions by appending a prompt and truncating words to a maximum length. Also, cleans up punctuation and spaces.</a:t>
            </a:r>
          </a:p>
        </p:txBody>
      </p:sp>
      <p:sp>
        <p:nvSpPr>
          <p:cNvPr id="58" name="TextBox 57">
            <a:extLst>
              <a:ext uri="{FF2B5EF4-FFF2-40B4-BE49-F238E27FC236}">
                <a16:creationId xmlns:a16="http://schemas.microsoft.com/office/drawing/2014/main" id="{21912E5E-1D9F-2FB6-B4F4-ABE99D3BBD24}"/>
              </a:ext>
            </a:extLst>
          </p:cNvPr>
          <p:cNvSpPr txBox="1"/>
          <p:nvPr/>
        </p:nvSpPr>
        <p:spPr>
          <a:xfrm>
            <a:off x="5349083" y="9046066"/>
            <a:ext cx="5327650" cy="6167266"/>
          </a:xfrm>
          <a:prstGeom prst="rect">
            <a:avLst/>
          </a:prstGeom>
          <a:noFill/>
        </p:spPr>
        <p:txBody>
          <a:bodyPr wrap="square" rtlCol="0">
            <a:spAutoFit/>
          </a:bodyPr>
          <a:lstStyle/>
          <a:p>
            <a:pPr algn="just">
              <a:lnSpc>
                <a:spcPct val="110000"/>
              </a:lnSpc>
              <a:spcAft>
                <a:spcPts val="800"/>
              </a:spcAft>
            </a:pPr>
            <a:r>
              <a:rPr lang="en-US" b="1" i="1" dirty="0">
                <a:solidFill>
                  <a:schemeClr val="bg2">
                    <a:lumMod val="10000"/>
                  </a:schemeClr>
                </a:solidFill>
                <a:latin typeface="Times New Roman" panose="02020603050405020304" pitchFamily="18" charset="0"/>
                <a:cs typeface="Times New Roman" panose="02020603050405020304" pitchFamily="18" charset="0"/>
              </a:rPr>
              <a:t>Zero-Shot Classification.</a:t>
            </a:r>
            <a:r>
              <a:rPr lang="en-US" dirty="0">
                <a:solidFill>
                  <a:schemeClr val="bg2">
                    <a:lumMod val="10000"/>
                  </a:schemeClr>
                </a:solidFill>
                <a:latin typeface="Times New Roman" panose="02020603050405020304" pitchFamily="18" charset="0"/>
                <a:cs typeface="Times New Roman" panose="02020603050405020304" pitchFamily="18" charset="0"/>
              </a:rPr>
              <a:t> We introduced </a:t>
            </a:r>
            <a:r>
              <a:rPr lang="en-US" i="1" dirty="0">
                <a:solidFill>
                  <a:schemeClr val="bg2">
                    <a:lumMod val="10000"/>
                  </a:schemeClr>
                </a:solidFill>
                <a:latin typeface="Times New Roman" panose="02020603050405020304" pitchFamily="18" charset="0"/>
                <a:cs typeface="Times New Roman" panose="02020603050405020304" pitchFamily="18" charset="0"/>
              </a:rPr>
              <a:t>CLIP \ BLIP \ BLIP2 ZeroShot </a:t>
            </a:r>
            <a:r>
              <a:rPr lang="en-US" dirty="0">
                <a:solidFill>
                  <a:schemeClr val="bg2">
                    <a:lumMod val="10000"/>
                  </a:schemeClr>
                </a:solidFill>
                <a:latin typeface="Times New Roman" panose="02020603050405020304" pitchFamily="18" charset="0"/>
                <a:cs typeface="Times New Roman" panose="02020603050405020304" pitchFamily="18" charset="0"/>
              </a:rPr>
              <a:t>models for assessing image-text similarity based on their respective </a:t>
            </a:r>
            <a:r>
              <a:rPr lang="en-US" i="1" dirty="0">
                <a:solidFill>
                  <a:schemeClr val="bg2">
                    <a:lumMod val="10000"/>
                  </a:schemeClr>
                </a:solidFill>
                <a:latin typeface="Times New Roman" panose="02020603050405020304" pitchFamily="18" charset="0"/>
                <a:cs typeface="Times New Roman" panose="02020603050405020304" pitchFamily="18" charset="0"/>
              </a:rPr>
              <a:t>CLIP</a:t>
            </a:r>
            <a:r>
              <a:rPr lang="en-US" dirty="0">
                <a:solidFill>
                  <a:schemeClr val="bg2">
                    <a:lumMod val="10000"/>
                  </a:schemeClr>
                </a:solidFill>
                <a:latin typeface="Times New Roman" panose="02020603050405020304" pitchFamily="18" charset="0"/>
                <a:cs typeface="Times New Roman" panose="02020603050405020304" pitchFamily="18" charset="0"/>
              </a:rPr>
              <a:t>, </a:t>
            </a:r>
            <a:r>
              <a:rPr lang="en-US" i="1" dirty="0">
                <a:solidFill>
                  <a:schemeClr val="bg2">
                    <a:lumMod val="10000"/>
                  </a:schemeClr>
                </a:solidFill>
                <a:latin typeface="Times New Roman" panose="02020603050405020304" pitchFamily="18" charset="0"/>
                <a:cs typeface="Times New Roman" panose="02020603050405020304" pitchFamily="18" charset="0"/>
              </a:rPr>
              <a:t>BLIP</a:t>
            </a:r>
            <a:r>
              <a:rPr lang="en-US" dirty="0">
                <a:solidFill>
                  <a:schemeClr val="bg2">
                    <a:lumMod val="10000"/>
                  </a:schemeClr>
                </a:solidFill>
                <a:latin typeface="Times New Roman" panose="02020603050405020304" pitchFamily="18" charset="0"/>
                <a:cs typeface="Times New Roman" panose="02020603050405020304" pitchFamily="18" charset="0"/>
              </a:rPr>
              <a:t>, and </a:t>
            </a:r>
            <a:r>
              <a:rPr lang="en-US" i="1" dirty="0">
                <a:solidFill>
                  <a:schemeClr val="bg2">
                    <a:lumMod val="10000"/>
                  </a:schemeClr>
                </a:solidFill>
                <a:latin typeface="Times New Roman" panose="02020603050405020304" pitchFamily="18" charset="0"/>
                <a:cs typeface="Times New Roman" panose="02020603050405020304" pitchFamily="18" charset="0"/>
              </a:rPr>
              <a:t>BLIP2</a:t>
            </a:r>
            <a:r>
              <a:rPr lang="en-US" dirty="0">
                <a:solidFill>
                  <a:schemeClr val="bg2">
                    <a:lumMod val="10000"/>
                  </a:schemeClr>
                </a:solidFill>
                <a:latin typeface="Times New Roman" panose="02020603050405020304" pitchFamily="18" charset="0"/>
                <a:cs typeface="Times New Roman" panose="02020603050405020304" pitchFamily="18" charset="0"/>
              </a:rPr>
              <a:t> architectures. These models encode and normalize both image and text features, subsequently calculating their similarity scores.</a:t>
            </a:r>
          </a:p>
          <a:p>
            <a:pPr algn="just">
              <a:lnSpc>
                <a:spcPct val="110000"/>
              </a:lnSpc>
              <a:spcAft>
                <a:spcPts val="800"/>
              </a:spcAft>
            </a:pPr>
            <a:r>
              <a:rPr lang="en-US" b="1" i="1" dirty="0">
                <a:solidFill>
                  <a:schemeClr val="bg2">
                    <a:lumMod val="10000"/>
                  </a:schemeClr>
                </a:solidFill>
                <a:latin typeface="Times New Roman" panose="02020603050405020304" pitchFamily="18" charset="0"/>
                <a:cs typeface="Times New Roman" panose="02020603050405020304" pitchFamily="18" charset="0"/>
              </a:rPr>
              <a:t>Linear Probe Fine-Tuning. </a:t>
            </a:r>
            <a:r>
              <a:rPr lang="en-US" dirty="0">
                <a:solidFill>
                  <a:schemeClr val="bg2">
                    <a:lumMod val="10000"/>
                  </a:schemeClr>
                </a:solidFill>
                <a:latin typeface="Times New Roman" panose="02020603050405020304" pitchFamily="18" charset="0"/>
                <a:cs typeface="Times New Roman" panose="02020603050405020304" pitchFamily="18" charset="0"/>
              </a:rPr>
              <a:t>We developed </a:t>
            </a:r>
            <a:r>
              <a:rPr lang="en-US" i="1" dirty="0">
                <a:solidFill>
                  <a:schemeClr val="bg2">
                    <a:lumMod val="10000"/>
                  </a:schemeClr>
                </a:solidFill>
                <a:latin typeface="Times New Roman" panose="02020603050405020304" pitchFamily="18" charset="0"/>
                <a:cs typeface="Times New Roman" panose="02020603050405020304" pitchFamily="18" charset="0"/>
              </a:rPr>
              <a:t>CLIP \ BLIP \ BLIP2 LinearProbe</a:t>
            </a:r>
            <a:r>
              <a:rPr lang="en-US" dirty="0">
                <a:solidFill>
                  <a:schemeClr val="bg2">
                    <a:lumMod val="10000"/>
                  </a:schemeClr>
                </a:solidFill>
                <a:latin typeface="Times New Roman" panose="02020603050405020304" pitchFamily="18" charset="0"/>
                <a:cs typeface="Times New Roman" panose="02020603050405020304" pitchFamily="18" charset="0"/>
              </a:rPr>
              <a:t> models, designed for classification tasks. These models contain a trainable linear layer appended to the respective pre-trained architectures. </a:t>
            </a:r>
            <a:r>
              <a:rPr lang="en-US" sz="1800" dirty="0">
                <a:solidFill>
                  <a:srgbClr val="161616"/>
                </a:solidFill>
                <a:effectLst/>
                <a:latin typeface="Times New Roman" panose="02020603050405020304" pitchFamily="18" charset="0"/>
                <a:cs typeface="Times New Roman" panose="02020603050405020304" pitchFamily="18" charset="0"/>
              </a:rPr>
              <a:t>The trainer employs various optimization techniques such as </a:t>
            </a:r>
            <a:r>
              <a:rPr lang="en-US" sz="1800" i="1" dirty="0">
                <a:solidFill>
                  <a:srgbClr val="161616"/>
                </a:solidFill>
                <a:effectLst/>
                <a:latin typeface="Times New Roman" panose="02020603050405020304" pitchFamily="18" charset="0"/>
                <a:cs typeface="Times New Roman" panose="02020603050405020304" pitchFamily="18" charset="0"/>
              </a:rPr>
              <a:t>SGD</a:t>
            </a:r>
            <a:r>
              <a:rPr lang="en-US" sz="1800" dirty="0">
                <a:solidFill>
                  <a:srgbClr val="161616"/>
                </a:solidFill>
                <a:effectLst/>
                <a:latin typeface="Times New Roman" panose="02020603050405020304" pitchFamily="18" charset="0"/>
                <a:cs typeface="Times New Roman" panose="02020603050405020304" pitchFamily="18" charset="0"/>
              </a:rPr>
              <a:t> and is designed to report key training metrics like average loss and accuracy. </a:t>
            </a:r>
          </a:p>
          <a:p>
            <a:pPr algn="just">
              <a:lnSpc>
                <a:spcPct val="110000"/>
              </a:lnSpc>
            </a:pPr>
            <a:r>
              <a:rPr lang="en-US" b="1" i="1" dirty="0">
                <a:latin typeface="Times New Roman" panose="02020603050405020304" pitchFamily="18" charset="0"/>
                <a:cs typeface="Times New Roman" panose="02020603050405020304" pitchFamily="18" charset="0"/>
              </a:rPr>
              <a:t>LoRA (Low Rank Adaptive). </a:t>
            </a:r>
            <a:r>
              <a:rPr lang="en-US" dirty="0">
                <a:latin typeface="Times New Roman" panose="02020603050405020304" pitchFamily="18" charset="0"/>
                <a:cs typeface="Times New Roman" panose="02020603050405020304" pitchFamily="18" charset="0"/>
              </a:rPr>
              <a:t>We also implemented LoRA-based models that adapt pre-trained architectures like </a:t>
            </a:r>
            <a:r>
              <a:rPr lang="en-US" i="1" dirty="0">
                <a:latin typeface="Times New Roman" panose="02020603050405020304" pitchFamily="18" charset="0"/>
                <a:cs typeface="Times New Roman" panose="02020603050405020304" pitchFamily="18" charset="0"/>
              </a:rPr>
              <a:t>CLIP</a:t>
            </a:r>
            <a:r>
              <a:rPr lang="en-US" dirty="0">
                <a:latin typeface="Times New Roman" panose="02020603050405020304" pitchFamily="18" charset="0"/>
                <a:cs typeface="Times New Roman" panose="02020603050405020304" pitchFamily="18" charset="0"/>
              </a:rPr>
              <a:t> and </a:t>
            </a:r>
            <a:r>
              <a:rPr lang="en-US" i="1" dirty="0">
                <a:latin typeface="Times New Roman" panose="02020603050405020304" pitchFamily="18" charset="0"/>
                <a:cs typeface="Times New Roman" panose="02020603050405020304" pitchFamily="18" charset="0"/>
              </a:rPr>
              <a:t>BLIP</a:t>
            </a:r>
            <a:r>
              <a:rPr lang="en-US" dirty="0">
                <a:latin typeface="Times New Roman" panose="02020603050405020304" pitchFamily="18" charset="0"/>
                <a:cs typeface="Times New Roman" panose="02020603050405020304" pitchFamily="18" charset="0"/>
              </a:rPr>
              <a:t> for our classification task without extensive retraining. </a:t>
            </a:r>
            <a:r>
              <a:rPr lang="en-US" i="1" dirty="0">
                <a:latin typeface="Times New Roman" panose="02020603050405020304" pitchFamily="18" charset="0"/>
                <a:cs typeface="Times New Roman" panose="02020603050405020304" pitchFamily="18" charset="0"/>
              </a:rPr>
              <a:t>LoRA</a:t>
            </a:r>
            <a:r>
              <a:rPr lang="en-US" dirty="0">
                <a:latin typeface="Times New Roman" panose="02020603050405020304" pitchFamily="18" charset="0"/>
                <a:cs typeface="Times New Roman" panose="02020603050405020304" pitchFamily="18" charset="0"/>
              </a:rPr>
              <a:t> adds a low-rank matrix to fine-tune only essential parameters, making it efficient and effective for adapting to new tasks.</a:t>
            </a:r>
          </a:p>
        </p:txBody>
      </p:sp>
      <p:pic>
        <p:nvPicPr>
          <p:cNvPr id="62" name="Picture 61">
            <a:extLst>
              <a:ext uri="{FF2B5EF4-FFF2-40B4-BE49-F238E27FC236}">
                <a16:creationId xmlns:a16="http://schemas.microsoft.com/office/drawing/2014/main" id="{FA070E23-45F8-E4BB-B06E-56CCD65DCEB4}"/>
              </a:ext>
            </a:extLst>
          </p:cNvPr>
          <p:cNvPicPr>
            <a:picLocks noChangeAspect="1"/>
          </p:cNvPicPr>
          <p:nvPr/>
        </p:nvPicPr>
        <p:blipFill rotWithShape="1">
          <a:blip r:embed="rId7"/>
          <a:srcRect t="9983"/>
          <a:stretch/>
        </p:blipFill>
        <p:spPr>
          <a:xfrm>
            <a:off x="12424885" y="2555014"/>
            <a:ext cx="3554812" cy="1331595"/>
          </a:xfrm>
          <a:prstGeom prst="rect">
            <a:avLst/>
          </a:prstGeom>
        </p:spPr>
      </p:pic>
      <p:sp>
        <p:nvSpPr>
          <p:cNvPr id="1029" name="TextBox 1028">
            <a:extLst>
              <a:ext uri="{FF2B5EF4-FFF2-40B4-BE49-F238E27FC236}">
                <a16:creationId xmlns:a16="http://schemas.microsoft.com/office/drawing/2014/main" id="{0E6C592F-6A78-DC8C-F413-518CB8FBA5E6}"/>
              </a:ext>
            </a:extLst>
          </p:cNvPr>
          <p:cNvSpPr txBox="1"/>
          <p:nvPr/>
        </p:nvSpPr>
        <p:spPr>
          <a:xfrm>
            <a:off x="5349083" y="2383206"/>
            <a:ext cx="6981892" cy="6353534"/>
          </a:xfrm>
          <a:prstGeom prst="rect">
            <a:avLst/>
          </a:prstGeom>
          <a:noFill/>
        </p:spPr>
        <p:txBody>
          <a:bodyPr wrap="square" rtlCol="0">
            <a:spAutoFit/>
          </a:bodyPr>
          <a:lstStyle>
            <a:defPPr>
              <a:defRPr lang="en-US"/>
            </a:defPPr>
            <a:lvl1pPr algn="just">
              <a:defRPr b="0" i="0">
                <a:effectLst/>
                <a:latin typeface="Söhne"/>
              </a:defRPr>
            </a:lvl1pPr>
          </a:lstStyle>
          <a:p>
            <a:pPr>
              <a:lnSpc>
                <a:spcPct val="110000"/>
              </a:lnSpc>
            </a:pPr>
            <a:r>
              <a:rPr lang="en-US" b="1" i="1" dirty="0">
                <a:solidFill>
                  <a:schemeClr val="bg2">
                    <a:lumMod val="10000"/>
                  </a:schemeClr>
                </a:solidFill>
                <a:latin typeface="Times New Roman" panose="02020603050405020304" pitchFamily="18" charset="0"/>
                <a:cs typeface="Times New Roman" panose="02020603050405020304" pitchFamily="18" charset="0"/>
              </a:rPr>
              <a:t>CLIP;</a:t>
            </a:r>
            <a:r>
              <a:rPr lang="en-US" b="1" dirty="0">
                <a:solidFill>
                  <a:schemeClr val="bg2">
                    <a:lumMod val="10000"/>
                  </a:schemeClr>
                </a:solidFill>
                <a:latin typeface="Times New Roman" panose="02020603050405020304" pitchFamily="18" charset="0"/>
                <a:cs typeface="Times New Roman" panose="02020603050405020304" pitchFamily="18" charset="0"/>
              </a:rPr>
              <a:t> </a:t>
            </a:r>
            <a:r>
              <a:rPr lang="en-US" sz="1100" b="1" dirty="0">
                <a:solidFill>
                  <a:schemeClr val="bg2">
                    <a:lumMod val="10000"/>
                  </a:schemeClr>
                </a:solidFill>
                <a:latin typeface="Times New Roman" panose="02020603050405020304" pitchFamily="18" charset="0"/>
                <a:cs typeface="Times New Roman" panose="02020603050405020304" pitchFamily="18" charset="0"/>
              </a:rPr>
              <a:t>Contrastive Language-Image Pretraining</a:t>
            </a:r>
          </a:p>
          <a:p>
            <a:pPr>
              <a:lnSpc>
                <a:spcPct val="110000"/>
              </a:lnSpc>
              <a:spcAft>
                <a:spcPts val="800"/>
              </a:spcAft>
            </a:pPr>
            <a:r>
              <a:rPr lang="en-US" dirty="0">
                <a:solidFill>
                  <a:schemeClr val="bg2">
                    <a:lumMod val="10000"/>
                  </a:schemeClr>
                </a:solidFill>
                <a:latin typeface="Times New Roman" panose="02020603050405020304" pitchFamily="18" charset="0"/>
                <a:cs typeface="Times New Roman" panose="02020603050405020304" pitchFamily="18" charset="0"/>
              </a:rPr>
              <a:t>Classifies images by mapping them and text labels into a shared embedding space. During inference, the image and text vectors are compared for similarity to determine the image's class. This eliminates the need for task-specific fine-tuning.</a:t>
            </a:r>
          </a:p>
          <a:p>
            <a:pPr>
              <a:lnSpc>
                <a:spcPct val="110000"/>
              </a:lnSpc>
            </a:pPr>
            <a:r>
              <a:rPr lang="en-US" b="1" i="1" dirty="0">
                <a:solidFill>
                  <a:schemeClr val="bg2">
                    <a:lumMod val="10000"/>
                  </a:schemeClr>
                </a:solidFill>
                <a:latin typeface="Times New Roman" panose="02020603050405020304" pitchFamily="18" charset="0"/>
                <a:cs typeface="Times New Roman" panose="02020603050405020304" pitchFamily="18" charset="0"/>
              </a:rPr>
              <a:t>BLIP;</a:t>
            </a:r>
            <a:r>
              <a:rPr lang="en-US" b="1" dirty="0">
                <a:solidFill>
                  <a:schemeClr val="bg2">
                    <a:lumMod val="10000"/>
                  </a:schemeClr>
                </a:solidFill>
                <a:latin typeface="Times New Roman" panose="02020603050405020304" pitchFamily="18" charset="0"/>
                <a:cs typeface="Times New Roman" panose="02020603050405020304" pitchFamily="18" charset="0"/>
              </a:rPr>
              <a:t> </a:t>
            </a:r>
            <a:r>
              <a:rPr lang="en-US" sz="1100" b="1" dirty="0">
                <a:solidFill>
                  <a:schemeClr val="bg2">
                    <a:lumMod val="10000"/>
                  </a:schemeClr>
                </a:solidFill>
                <a:latin typeface="Times New Roman" panose="02020603050405020304" pitchFamily="18" charset="0"/>
                <a:cs typeface="Times New Roman" panose="02020603050405020304" pitchFamily="18" charset="0"/>
              </a:rPr>
              <a:t>Bootstrapping Language-Image Pre-training for Unified Vision-Language Understanding and Generation</a:t>
            </a:r>
          </a:p>
          <a:p>
            <a:pPr algn="just">
              <a:lnSpc>
                <a:spcPct val="110000"/>
              </a:lnSpc>
              <a:spcAft>
                <a:spcPts val="800"/>
              </a:spcAft>
            </a:pPr>
            <a:r>
              <a:rPr lang="en-US" dirty="0">
                <a:solidFill>
                  <a:schemeClr val="bg2">
                    <a:lumMod val="10000"/>
                  </a:schemeClr>
                </a:solidFill>
                <a:latin typeface="Times New Roman" panose="02020603050405020304" pitchFamily="18" charset="0"/>
                <a:cs typeface="Times New Roman" panose="02020603050405020304" pitchFamily="18" charset="0"/>
              </a:rPr>
              <a:t>Builds upon </a:t>
            </a:r>
            <a:r>
              <a:rPr lang="en-US" i="1" dirty="0">
                <a:solidFill>
                  <a:schemeClr val="bg2">
                    <a:lumMod val="10000"/>
                  </a:schemeClr>
                </a:solidFill>
                <a:latin typeface="Times New Roman" panose="02020603050405020304" pitchFamily="18" charset="0"/>
                <a:cs typeface="Times New Roman" panose="02020603050405020304" pitchFamily="18" charset="0"/>
              </a:rPr>
              <a:t>CLIP</a:t>
            </a:r>
            <a:r>
              <a:rPr lang="en-US" dirty="0">
                <a:solidFill>
                  <a:schemeClr val="bg2">
                    <a:lumMod val="10000"/>
                  </a:schemeClr>
                </a:solidFill>
                <a:latin typeface="Times New Roman" panose="02020603050405020304" pitchFamily="18" charset="0"/>
                <a:cs typeface="Times New Roman" panose="02020603050405020304" pitchFamily="18" charset="0"/>
              </a:rPr>
              <a:t> by adding a bootstrapping mechanism. It refines the image classifier by leveraging pseudo-labels generated from an initial </a:t>
            </a:r>
            <a:r>
              <a:rPr lang="en-US" i="1" dirty="0">
                <a:solidFill>
                  <a:schemeClr val="bg2">
                    <a:lumMod val="10000"/>
                  </a:schemeClr>
                </a:solidFill>
                <a:latin typeface="Times New Roman" panose="02020603050405020304" pitchFamily="18" charset="0"/>
                <a:cs typeface="Times New Roman" panose="02020603050405020304" pitchFamily="18" charset="0"/>
              </a:rPr>
              <a:t>CLIP</a:t>
            </a:r>
            <a:r>
              <a:rPr lang="en-US" dirty="0">
                <a:solidFill>
                  <a:schemeClr val="bg2">
                    <a:lumMod val="10000"/>
                  </a:schemeClr>
                </a:solidFill>
                <a:latin typeface="Times New Roman" panose="02020603050405020304" pitchFamily="18" charset="0"/>
                <a:cs typeface="Times New Roman" panose="02020603050405020304" pitchFamily="18" charset="0"/>
              </a:rPr>
              <a:t> model. This iterative process enhances the model's classification performance without requiring additional labeled data.</a:t>
            </a:r>
          </a:p>
          <a:p>
            <a:pPr>
              <a:lnSpc>
                <a:spcPct val="110000"/>
              </a:lnSpc>
            </a:pPr>
            <a:r>
              <a:rPr lang="en-US" b="1" i="1" dirty="0">
                <a:solidFill>
                  <a:schemeClr val="bg2">
                    <a:lumMod val="10000"/>
                  </a:schemeClr>
                </a:solidFill>
                <a:latin typeface="Times New Roman" panose="02020603050405020304" pitchFamily="18" charset="0"/>
                <a:cs typeface="Times New Roman" panose="02020603050405020304" pitchFamily="18" charset="0"/>
              </a:rPr>
              <a:t>BLIP-2;</a:t>
            </a:r>
            <a:r>
              <a:rPr lang="en-US" b="1" dirty="0">
                <a:solidFill>
                  <a:schemeClr val="bg2">
                    <a:lumMod val="10000"/>
                  </a:schemeClr>
                </a:solidFill>
                <a:latin typeface="Times New Roman" panose="02020603050405020304" pitchFamily="18" charset="0"/>
                <a:cs typeface="Times New Roman" panose="02020603050405020304" pitchFamily="18" charset="0"/>
              </a:rPr>
              <a:t> </a:t>
            </a:r>
            <a:r>
              <a:rPr lang="en-US" sz="1100" b="1" dirty="0">
                <a:solidFill>
                  <a:schemeClr val="bg2">
                    <a:lumMod val="10000"/>
                  </a:schemeClr>
                </a:solidFill>
                <a:latin typeface="Times New Roman" panose="02020603050405020304" pitchFamily="18" charset="0"/>
                <a:cs typeface="Times New Roman" panose="02020603050405020304" pitchFamily="18" charset="0"/>
              </a:rPr>
              <a:t>Bootstrapping Language-Image Pre-training with Frozen Image Encoders and LLMs</a:t>
            </a:r>
          </a:p>
          <a:p>
            <a:pPr algn="just">
              <a:lnSpc>
                <a:spcPct val="110000"/>
              </a:lnSpc>
            </a:pPr>
            <a:r>
              <a:rPr lang="en-US" dirty="0">
                <a:solidFill>
                  <a:schemeClr val="bg2">
                    <a:lumMod val="10000"/>
                  </a:schemeClr>
                </a:solidFill>
                <a:latin typeface="Times New Roman" panose="02020603050405020304" pitchFamily="18" charset="0"/>
                <a:cs typeface="Times New Roman" panose="02020603050405020304" pitchFamily="18" charset="0"/>
              </a:rPr>
              <a:t>An efficient pre-training strategy for vision-language tasks that leverage frozen pre-trained image encoders and large language models. It uses a lightweight Querying Transformer, trained in two stages, to bridge the gap between the visual and language modalities. The first stage focuses on representation learning from images, and the second stage aims for generative learning from language models. </a:t>
            </a:r>
            <a:r>
              <a:rPr lang="en-US" i="1" dirty="0">
                <a:solidFill>
                  <a:schemeClr val="bg2">
                    <a:lumMod val="10000"/>
                  </a:schemeClr>
                </a:solidFill>
                <a:latin typeface="Times New Roman" panose="02020603050405020304" pitchFamily="18" charset="0"/>
                <a:cs typeface="Times New Roman" panose="02020603050405020304" pitchFamily="18" charset="0"/>
              </a:rPr>
              <a:t>BLIP-2</a:t>
            </a:r>
            <a:r>
              <a:rPr lang="en-US" dirty="0">
                <a:solidFill>
                  <a:schemeClr val="bg2">
                    <a:lumMod val="10000"/>
                  </a:schemeClr>
                </a:solidFill>
                <a:latin typeface="Times New Roman" panose="02020603050405020304" pitchFamily="18" charset="0"/>
                <a:cs typeface="Times New Roman" panose="02020603050405020304" pitchFamily="18" charset="0"/>
              </a:rPr>
              <a:t> performs</a:t>
            </a:r>
            <a:r>
              <a:rPr lang="he-IL" dirty="0">
                <a:solidFill>
                  <a:schemeClr val="bg2">
                    <a:lumMod val="10000"/>
                  </a:schemeClr>
                </a:solidFill>
                <a:latin typeface="Times New Roman" panose="02020603050405020304" pitchFamily="18" charset="0"/>
                <a:cs typeface="Times New Roman" panose="02020603050405020304" pitchFamily="18" charset="0"/>
              </a:rPr>
              <a:t> </a:t>
            </a:r>
            <a:r>
              <a:rPr lang="en-US" dirty="0">
                <a:solidFill>
                  <a:schemeClr val="bg2">
                    <a:lumMod val="10000"/>
                  </a:schemeClr>
                </a:solidFill>
                <a:latin typeface="Times New Roman" panose="02020603050405020304" pitchFamily="18" charset="0"/>
                <a:cs typeface="Times New Roman" panose="02020603050405020304" pitchFamily="18" charset="0"/>
              </a:rPr>
              <a:t>state-of-the-art tasks like visual question answering and image-text retrieval while using significantly fewer trainable parameters.</a:t>
            </a:r>
            <a:endParaRPr lang="en-IL"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87C4CDBE-656A-B6CC-427C-FF590E0C185A}"/>
              </a:ext>
            </a:extLst>
          </p:cNvPr>
          <p:cNvSpPr txBox="1"/>
          <p:nvPr/>
        </p:nvSpPr>
        <p:spPr>
          <a:xfrm>
            <a:off x="15986126" y="12114411"/>
            <a:ext cx="5327650" cy="3161250"/>
          </a:xfrm>
          <a:prstGeom prst="rect">
            <a:avLst/>
          </a:prstGeom>
          <a:noFill/>
        </p:spPr>
        <p:txBody>
          <a:bodyPr wrap="square" rtlCol="0">
            <a:spAutoFit/>
          </a:bodyPr>
          <a:lstStyle/>
          <a:p>
            <a:pPr>
              <a:lnSpc>
                <a:spcPct val="110000"/>
              </a:lnSpc>
            </a:pPr>
            <a:r>
              <a:rPr lang="en-US" sz="1400" dirty="0"/>
              <a:t>[1] Our work based on: </a:t>
            </a:r>
            <a:r>
              <a:rPr lang="en-US" sz="1400" b="0" i="0" u="sng" strike="noStrike" dirty="0">
                <a:solidFill>
                  <a:srgbClr val="1155CC"/>
                </a:solidFill>
                <a:effectLst/>
                <a:latin typeface="Times New Roman" panose="02020603050405020304" pitchFamily="18" charset="0"/>
                <a:hlinkClick r:id="rId8"/>
              </a:rPr>
              <a:t>Fast and Accurate Camera Scene Detection on Smartphones by Angeline Pouget et al, 2021</a:t>
            </a:r>
            <a:endParaRPr lang="en-US" sz="1400" b="0" i="0" u="sng" strike="noStrike" dirty="0">
              <a:solidFill>
                <a:srgbClr val="1155CC"/>
              </a:solidFill>
              <a:effectLst/>
              <a:latin typeface="Times New Roman" panose="02020603050405020304" pitchFamily="18" charset="0"/>
            </a:endParaRPr>
          </a:p>
          <a:p>
            <a:pPr>
              <a:lnSpc>
                <a:spcPct val="110000"/>
              </a:lnSpc>
            </a:pPr>
            <a:r>
              <a:rPr lang="en-US" sz="1400" dirty="0"/>
              <a:t>[2] Our work is inspired by: </a:t>
            </a:r>
            <a:r>
              <a:rPr lang="en-US" sz="1400" b="0" i="0" u="sng" strike="noStrike" dirty="0">
                <a:solidFill>
                  <a:srgbClr val="1155CC"/>
                </a:solidFill>
                <a:effectLst/>
                <a:latin typeface="Times New Roman" panose="02020603050405020304" pitchFamily="18" charset="0"/>
                <a:hlinkClick r:id="rId9"/>
              </a:rPr>
              <a:t>CLIPCAP</a:t>
            </a:r>
            <a:r>
              <a:rPr lang="en-US" sz="1400" u="sng" dirty="0">
                <a:solidFill>
                  <a:srgbClr val="1155CC"/>
                </a:solidFill>
                <a:latin typeface="Times New Roman" panose="02020603050405020304" pitchFamily="18" charset="0"/>
              </a:rPr>
              <a:t> (</a:t>
            </a:r>
            <a:r>
              <a:rPr lang="en-US" sz="1400" b="0" i="0" u="sng" strike="noStrike" dirty="0">
                <a:solidFill>
                  <a:srgbClr val="1155CC"/>
                </a:solidFill>
                <a:effectLst/>
                <a:latin typeface="Times New Roman" panose="02020603050405020304" pitchFamily="18" charset="0"/>
                <a:hlinkClick r:id="rId9"/>
              </a:rPr>
              <a:t>ClipCap: CLIP Prefix for Image Captioning, by Ron Mokady </a:t>
            </a:r>
            <a:r>
              <a:rPr lang="en-US" sz="1400" b="0" i="0" u="sng" strike="noStrike" dirty="0">
                <a:solidFill>
                  <a:srgbClr val="1155CC"/>
                </a:solidFill>
                <a:effectLst/>
                <a:latin typeface="Times New Roman" panose="02020603050405020304" pitchFamily="18" charset="0"/>
                <a:hlinkClick r:id="rId10"/>
              </a:rPr>
              <a:t>et al, </a:t>
            </a:r>
            <a:r>
              <a:rPr lang="en-US" sz="1400" b="0" i="0" u="sng" strike="noStrike" dirty="0">
                <a:solidFill>
                  <a:srgbClr val="1155CC"/>
                </a:solidFill>
                <a:effectLst/>
                <a:latin typeface="Times New Roman" panose="02020603050405020304" pitchFamily="18" charset="0"/>
                <a:hlinkClick r:id="rId9"/>
              </a:rPr>
              <a:t>2021</a:t>
            </a:r>
            <a:r>
              <a:rPr lang="en-US" sz="1400" b="0" i="0" u="sng" strike="noStrike" dirty="0">
                <a:solidFill>
                  <a:srgbClr val="1155CC"/>
                </a:solidFill>
                <a:effectLst/>
                <a:latin typeface="Times New Roman" panose="02020603050405020304" pitchFamily="18" charset="0"/>
              </a:rPr>
              <a:t>)</a:t>
            </a:r>
          </a:p>
          <a:p>
            <a:pPr>
              <a:lnSpc>
                <a:spcPct val="110000"/>
              </a:lnSpc>
            </a:pPr>
            <a:r>
              <a:rPr lang="en-IL" sz="1400" dirty="0"/>
              <a:t>[3] Clip Model: </a:t>
            </a:r>
            <a:r>
              <a:rPr lang="en-US" sz="1400" b="0" i="0" u="sng" strike="noStrike" dirty="0">
                <a:solidFill>
                  <a:srgbClr val="1155CC"/>
                </a:solidFill>
                <a:effectLst/>
                <a:latin typeface="Times New Roman" panose="02020603050405020304" pitchFamily="18" charset="0"/>
                <a:hlinkClick r:id="rId10"/>
              </a:rPr>
              <a:t>Learning Transferable Visual Models From Natural Language Supervision by Alec Radford et al, 2021</a:t>
            </a:r>
            <a:endParaRPr lang="en-US" sz="1400" b="0" i="0" u="sng" strike="noStrike" dirty="0">
              <a:solidFill>
                <a:srgbClr val="1155CC"/>
              </a:solidFill>
              <a:effectLst/>
              <a:latin typeface="Times New Roman" panose="02020603050405020304" pitchFamily="18" charset="0"/>
            </a:endParaRPr>
          </a:p>
          <a:p>
            <a:pPr>
              <a:lnSpc>
                <a:spcPct val="110000"/>
              </a:lnSpc>
            </a:pPr>
            <a:r>
              <a:rPr lang="en-IL" sz="1400" dirty="0"/>
              <a:t>[4] BLIP Model: </a:t>
            </a:r>
            <a:r>
              <a:rPr lang="en-US" sz="1400" b="0" i="0" u="sng" strike="noStrike" dirty="0">
                <a:solidFill>
                  <a:srgbClr val="1155CC"/>
                </a:solidFill>
                <a:effectLst/>
                <a:latin typeface="Times New Roman" panose="02020603050405020304" pitchFamily="18" charset="0"/>
                <a:hlinkClick r:id="rId10"/>
              </a:rPr>
              <a:t>Learning Transferable Visual Models From Natural Language Supervision by Alec Radford et al, 2021</a:t>
            </a:r>
            <a:endParaRPr lang="en-US" sz="1400" b="0" i="0" u="sng" strike="noStrike" dirty="0">
              <a:solidFill>
                <a:srgbClr val="1155CC"/>
              </a:solidFill>
              <a:effectLst/>
              <a:latin typeface="Times New Roman" panose="02020603050405020304" pitchFamily="18" charset="0"/>
            </a:endParaRPr>
          </a:p>
          <a:p>
            <a:pPr>
              <a:lnSpc>
                <a:spcPct val="110000"/>
              </a:lnSpc>
            </a:pPr>
            <a:r>
              <a:rPr lang="en-IL" sz="1400" dirty="0"/>
              <a:t>[5] BLIP-2 Model: </a:t>
            </a:r>
            <a:r>
              <a:rPr lang="en-US" sz="1400" b="0" i="0" u="sng" strike="noStrike" dirty="0">
                <a:solidFill>
                  <a:srgbClr val="1155CC"/>
                </a:solidFill>
                <a:effectLst/>
                <a:latin typeface="Times New Roman" panose="02020603050405020304" pitchFamily="18" charset="0"/>
                <a:hlinkClick r:id="rId10"/>
              </a:rPr>
              <a:t>Learning Transferable Visual Models From Natural Language Supervision by Alec Radford et al, 2021</a:t>
            </a:r>
            <a:endParaRPr lang="en-US" sz="1400" b="0" i="0" u="sng" strike="noStrike" dirty="0">
              <a:solidFill>
                <a:srgbClr val="1155CC"/>
              </a:solidFill>
              <a:effectLst/>
              <a:latin typeface="Times New Roman" panose="02020603050405020304" pitchFamily="18" charset="0"/>
            </a:endParaRPr>
          </a:p>
          <a:p>
            <a:pPr>
              <a:lnSpc>
                <a:spcPct val="110000"/>
              </a:lnSpc>
            </a:pPr>
            <a:r>
              <a:rPr lang="en-US" sz="1400" dirty="0"/>
              <a:t>[6] </a:t>
            </a:r>
            <a:r>
              <a:rPr lang="en-US" sz="1400" dirty="0">
                <a:hlinkClick r:id="rId11"/>
              </a:rPr>
              <a:t>LAVIS: A One-stop Library for Language-Vision Intelligence by </a:t>
            </a:r>
            <a:r>
              <a:rPr lang="en-US" sz="1400" dirty="0">
                <a:effectLst/>
                <a:hlinkClick r:id="rId11"/>
              </a:rPr>
              <a:t>Li, Junnan et al. 2023</a:t>
            </a:r>
            <a:endParaRPr lang="en-US" sz="1400" dirty="0"/>
          </a:p>
          <a:p>
            <a:pPr>
              <a:lnSpc>
                <a:spcPct val="110000"/>
              </a:lnSpc>
            </a:pPr>
            <a:endParaRPr lang="en-IL" sz="1400" dirty="0"/>
          </a:p>
        </p:txBody>
      </p:sp>
      <p:grpSp>
        <p:nvGrpSpPr>
          <p:cNvPr id="1041" name="Group 1040">
            <a:extLst>
              <a:ext uri="{FF2B5EF4-FFF2-40B4-BE49-F238E27FC236}">
                <a16:creationId xmlns:a16="http://schemas.microsoft.com/office/drawing/2014/main" id="{EC0EBE42-7E03-8F63-5787-300C9203C24F}"/>
              </a:ext>
            </a:extLst>
          </p:cNvPr>
          <p:cNvGrpSpPr/>
          <p:nvPr/>
        </p:nvGrpSpPr>
        <p:grpSpPr>
          <a:xfrm>
            <a:off x="12495223" y="6000543"/>
            <a:ext cx="3467623" cy="2558225"/>
            <a:chOff x="12330975" y="6113512"/>
            <a:chExt cx="3561534" cy="2557254"/>
          </a:xfrm>
        </p:grpSpPr>
        <p:pic>
          <p:nvPicPr>
            <p:cNvPr id="52" name="Picture 51">
              <a:extLst>
                <a:ext uri="{FF2B5EF4-FFF2-40B4-BE49-F238E27FC236}">
                  <a16:creationId xmlns:a16="http://schemas.microsoft.com/office/drawing/2014/main" id="{BBAE67CE-0E84-BAFC-8678-B0D8C85A8C6B}"/>
                </a:ext>
              </a:extLst>
            </p:cNvPr>
            <p:cNvPicPr>
              <a:picLocks noChangeAspect="1"/>
            </p:cNvPicPr>
            <p:nvPr/>
          </p:nvPicPr>
          <p:blipFill rotWithShape="1">
            <a:blip r:embed="rId12"/>
            <a:srcRect l="-1" t="17778" r="40184"/>
            <a:stretch/>
          </p:blipFill>
          <p:spPr>
            <a:xfrm>
              <a:off x="12330975" y="6113512"/>
              <a:ext cx="3561534" cy="1260000"/>
            </a:xfrm>
            <a:prstGeom prst="rect">
              <a:avLst/>
            </a:prstGeom>
          </p:spPr>
        </p:pic>
        <p:pic>
          <p:nvPicPr>
            <p:cNvPr id="53" name="Picture 52">
              <a:extLst>
                <a:ext uri="{FF2B5EF4-FFF2-40B4-BE49-F238E27FC236}">
                  <a16:creationId xmlns:a16="http://schemas.microsoft.com/office/drawing/2014/main" id="{E204E0DD-8BA2-BADF-8215-4084BCFBB431}"/>
                </a:ext>
              </a:extLst>
            </p:cNvPr>
            <p:cNvPicPr>
              <a:picLocks noChangeAspect="1"/>
            </p:cNvPicPr>
            <p:nvPr/>
          </p:nvPicPr>
          <p:blipFill rotWithShape="1">
            <a:blip r:embed="rId13"/>
            <a:srcRect l="45907"/>
            <a:stretch/>
          </p:blipFill>
          <p:spPr>
            <a:xfrm>
              <a:off x="14449192" y="7410766"/>
              <a:ext cx="1443317" cy="1260000"/>
            </a:xfrm>
            <a:prstGeom prst="rect">
              <a:avLst/>
            </a:prstGeom>
          </p:spPr>
        </p:pic>
        <p:cxnSp>
          <p:nvCxnSpPr>
            <p:cNvPr id="54" name="Straight Arrow Connector 53">
              <a:extLst>
                <a:ext uri="{FF2B5EF4-FFF2-40B4-BE49-F238E27FC236}">
                  <a16:creationId xmlns:a16="http://schemas.microsoft.com/office/drawing/2014/main" id="{573C34E9-8C26-DBF7-6311-656FC2A28C00}"/>
                </a:ext>
              </a:extLst>
            </p:cNvPr>
            <p:cNvCxnSpPr>
              <a:cxnSpLocks/>
            </p:cNvCxnSpPr>
            <p:nvPr/>
          </p:nvCxnSpPr>
          <p:spPr>
            <a:xfrm>
              <a:off x="14300961" y="7988189"/>
              <a:ext cx="199318" cy="0"/>
            </a:xfrm>
            <a:prstGeom prst="straightConnector1">
              <a:avLst/>
            </a:prstGeom>
            <a:ln w="5080">
              <a:tailEnd type="none"/>
            </a:ln>
          </p:spPr>
          <p:style>
            <a:lnRef idx="1">
              <a:schemeClr val="dk1"/>
            </a:lnRef>
            <a:fillRef idx="0">
              <a:schemeClr val="dk1"/>
            </a:fillRef>
            <a:effectRef idx="0">
              <a:schemeClr val="dk1"/>
            </a:effectRef>
            <a:fontRef idx="minor">
              <a:schemeClr val="tx1"/>
            </a:fontRef>
          </p:style>
        </p:cxnSp>
        <p:cxnSp>
          <p:nvCxnSpPr>
            <p:cNvPr id="1036" name="Straight Connector 1035">
              <a:extLst>
                <a:ext uri="{FF2B5EF4-FFF2-40B4-BE49-F238E27FC236}">
                  <a16:creationId xmlns:a16="http://schemas.microsoft.com/office/drawing/2014/main" id="{D543365D-1DE7-7FE0-2B8F-991B0E50DC5B}"/>
                </a:ext>
              </a:extLst>
            </p:cNvPr>
            <p:cNvCxnSpPr>
              <a:cxnSpLocks/>
            </p:cNvCxnSpPr>
            <p:nvPr/>
          </p:nvCxnSpPr>
          <p:spPr>
            <a:xfrm>
              <a:off x="14300961" y="7327400"/>
              <a:ext cx="0" cy="660789"/>
            </a:xfrm>
            <a:prstGeom prst="line">
              <a:avLst/>
            </a:prstGeom>
            <a:ln w="5080">
              <a:tailEnd type="none"/>
            </a:ln>
          </p:spPr>
          <p:style>
            <a:lnRef idx="1">
              <a:schemeClr val="dk1"/>
            </a:lnRef>
            <a:fillRef idx="0">
              <a:schemeClr val="dk1"/>
            </a:fillRef>
            <a:effectRef idx="0">
              <a:schemeClr val="dk1"/>
            </a:effectRef>
            <a:fontRef idx="minor">
              <a:schemeClr val="tx1"/>
            </a:fontRef>
          </p:style>
        </p:cxnSp>
      </p:grpSp>
      <p:pic>
        <p:nvPicPr>
          <p:cNvPr id="8" name="Picture 7">
            <a:extLst>
              <a:ext uri="{FF2B5EF4-FFF2-40B4-BE49-F238E27FC236}">
                <a16:creationId xmlns:a16="http://schemas.microsoft.com/office/drawing/2014/main" id="{950AD5E9-AEB8-690E-DC21-D90D2B21C052}"/>
              </a:ext>
            </a:extLst>
          </p:cNvPr>
          <p:cNvPicPr>
            <a:picLocks noChangeAspect="1"/>
          </p:cNvPicPr>
          <p:nvPr/>
        </p:nvPicPr>
        <p:blipFill>
          <a:blip r:embed="rId14"/>
          <a:stretch>
            <a:fillRect/>
          </a:stretch>
        </p:blipFill>
        <p:spPr>
          <a:xfrm>
            <a:off x="10802301" y="9122312"/>
            <a:ext cx="5040000" cy="1461413"/>
          </a:xfrm>
          <a:prstGeom prst="rect">
            <a:avLst/>
          </a:prstGeom>
        </p:spPr>
      </p:pic>
      <p:sp>
        <p:nvSpPr>
          <p:cNvPr id="14" name="TextBox 13">
            <a:extLst>
              <a:ext uri="{FF2B5EF4-FFF2-40B4-BE49-F238E27FC236}">
                <a16:creationId xmlns:a16="http://schemas.microsoft.com/office/drawing/2014/main" id="{36851D5C-9472-CB2D-43C7-5FB6055F7625}"/>
              </a:ext>
            </a:extLst>
          </p:cNvPr>
          <p:cNvSpPr txBox="1"/>
          <p:nvPr/>
        </p:nvSpPr>
        <p:spPr>
          <a:xfrm>
            <a:off x="16005970" y="7201277"/>
            <a:ext cx="5120277" cy="4524315"/>
          </a:xfrm>
          <a:prstGeom prst="rect">
            <a:avLst/>
          </a:prstGeom>
          <a:noFill/>
        </p:spPr>
        <p:txBody>
          <a:bodyPr wrap="square">
            <a:spAutoFit/>
          </a:bodyPr>
          <a:lstStyle/>
          <a:p>
            <a:pPr algn="just">
              <a:spcAft>
                <a:spcPts val="800"/>
              </a:spcAft>
            </a:pPr>
            <a:r>
              <a:rPr lang="en-US" dirty="0">
                <a:solidFill>
                  <a:schemeClr val="bg2">
                    <a:lumMod val="10000"/>
                  </a:schemeClr>
                </a:solidFill>
                <a:latin typeface="Times New Roman" panose="02020603050405020304" pitchFamily="18" charset="0"/>
                <a:cs typeface="Times New Roman" panose="02020603050405020304" pitchFamily="18" charset="0"/>
              </a:rPr>
              <a:t>The commendable performance of the evaluated algorithms has been unveiled, with fine-tuning marking a significant stride forward. This advancement holds substantial potential for real-world photography applications through enhanced image quality. It acts as a catalyst in bridging the gap between vision and language understanding, thereby unlocking new avenues in scene detection. The beckoning of continuous innovation promises the advent of more sophisticated scene detection algorithms. As the journey towards enhanced image quality and profound scene detection continues, it is fueled by algorithmic excellence and fine-tuning prowess. The path ahead is laden with promise for further research and innovation, propelling the realm of visual understanding to new heights.</a:t>
            </a:r>
          </a:p>
        </p:txBody>
      </p:sp>
      <p:graphicFrame>
        <p:nvGraphicFramePr>
          <p:cNvPr id="17" name="Table 16">
            <a:extLst>
              <a:ext uri="{FF2B5EF4-FFF2-40B4-BE49-F238E27FC236}">
                <a16:creationId xmlns:a16="http://schemas.microsoft.com/office/drawing/2014/main" id="{FA60AF70-410E-0960-76D6-4D8848E0AAE5}"/>
              </a:ext>
            </a:extLst>
          </p:cNvPr>
          <p:cNvGraphicFramePr>
            <a:graphicFrameLocks noGrp="1"/>
          </p:cNvGraphicFramePr>
          <p:nvPr>
            <p:extLst>
              <p:ext uri="{D42A27DB-BD31-4B8C-83A1-F6EECF244321}">
                <p14:modId xmlns:p14="http://schemas.microsoft.com/office/powerpoint/2010/main" val="2171008216"/>
              </p:ext>
            </p:extLst>
          </p:nvPr>
        </p:nvGraphicFramePr>
        <p:xfrm>
          <a:off x="10850678" y="11032780"/>
          <a:ext cx="4947919" cy="4011930"/>
        </p:xfrm>
        <a:graphic>
          <a:graphicData uri="http://schemas.openxmlformats.org/drawingml/2006/table">
            <a:tbl>
              <a:tblPr firstRow="1" bandRow="1">
                <a:tableStyleId>{7E9639D4-E3E2-4D34-9284-5A2195B3D0D7}</a:tableStyleId>
              </a:tblPr>
              <a:tblGrid>
                <a:gridCol w="1427028">
                  <a:extLst>
                    <a:ext uri="{9D8B030D-6E8A-4147-A177-3AD203B41FA5}">
                      <a16:colId xmlns:a16="http://schemas.microsoft.com/office/drawing/2014/main" val="1111944754"/>
                    </a:ext>
                  </a:extLst>
                </a:gridCol>
                <a:gridCol w="1959226">
                  <a:extLst>
                    <a:ext uri="{9D8B030D-6E8A-4147-A177-3AD203B41FA5}">
                      <a16:colId xmlns:a16="http://schemas.microsoft.com/office/drawing/2014/main" val="2805072729"/>
                    </a:ext>
                  </a:extLst>
                </a:gridCol>
                <a:gridCol w="1561665">
                  <a:extLst>
                    <a:ext uri="{9D8B030D-6E8A-4147-A177-3AD203B41FA5}">
                      <a16:colId xmlns:a16="http://schemas.microsoft.com/office/drawing/2014/main" val="1706866550"/>
                    </a:ext>
                  </a:extLst>
                </a:gridCol>
              </a:tblGrid>
              <a:tr h="162560">
                <a:tc gridSpan="3">
                  <a:txBody>
                    <a:bodyPr/>
                    <a:lstStyle/>
                    <a:p>
                      <a:pPr marL="0" algn="ctr" defTabSz="2015886" rtl="0" eaLnBrk="1" latinLnBrk="0" hangingPunct="1"/>
                      <a:r>
                        <a:rPr lang="en-IL" sz="1400" b="1" kern="100" dirty="0">
                          <a:solidFill>
                            <a:schemeClr val="tx1"/>
                          </a:solidFill>
                          <a:effectLst/>
                          <a:latin typeface="+mn-lt"/>
                          <a:ea typeface="+mn-ea"/>
                          <a:cs typeface="+mn-cs"/>
                        </a:rPr>
                        <a:t>CamSDD</a:t>
                      </a:r>
                    </a:p>
                  </a:txBody>
                  <a:tcPr marL="9525" marR="9525" marT="9525" marB="0" anchor="ctr">
                    <a:lnL w="6350" cap="flat" cmpd="sng" algn="ctr">
                      <a:noFill/>
                      <a:prstDash val="solid"/>
                      <a:miter lim="800000"/>
                    </a:lnL>
                    <a:lnR w="6350" cap="flat" cmpd="sng" algn="ctr">
                      <a:noFill/>
                      <a:prstDash val="solid"/>
                      <a:miter lim="800000"/>
                    </a:lnR>
                    <a:lnT w="6350" cap="flat" cmpd="sng" algn="ctr">
                      <a:noFill/>
                      <a:prstDash val="solid"/>
                      <a:miter lim="800000"/>
                    </a:lnT>
                    <a:solidFill>
                      <a:srgbClr val="DFF2E3"/>
                    </a:solidFill>
                  </a:tcPr>
                </a:tc>
                <a:tc hMerge="1">
                  <a:txBody>
                    <a:bodyPr/>
                    <a:lstStyle/>
                    <a:p>
                      <a:pPr marL="0" algn="ctr" defTabSz="2015886" rtl="0" eaLnBrk="1" latinLnBrk="0" hangingPunct="1"/>
                      <a:r>
                        <a:rPr lang="en-IL" sz="1400" b="1" kern="100" dirty="0">
                          <a:solidFill>
                            <a:schemeClr val="tx1"/>
                          </a:solidFill>
                          <a:effectLst/>
                          <a:latin typeface="+mn-lt"/>
                          <a:ea typeface="+mn-ea"/>
                          <a:cs typeface="+mn-cs"/>
                        </a:rPr>
                        <a:t>CamSDD</a:t>
                      </a:r>
                    </a:p>
                  </a:txBody>
                  <a:tcPr marL="9525" marR="9525" marT="9525" marB="0" anchor="ctr">
                    <a:solidFill>
                      <a:schemeClr val="accent2">
                        <a:lumMod val="20000"/>
                        <a:lumOff val="80000"/>
                      </a:schemeClr>
                    </a:solidFill>
                  </a:tcPr>
                </a:tc>
                <a:tc hMerge="1">
                  <a:txBody>
                    <a:bodyPr/>
                    <a:lstStyle/>
                    <a:p>
                      <a:pPr marL="0" algn="ctr" defTabSz="2015886" rtl="1" eaLnBrk="1" latinLnBrk="0" hangingPunct="1"/>
                      <a:endParaRPr lang="en-IL" sz="1400" b="1" kern="100" dirty="0">
                        <a:solidFill>
                          <a:schemeClr val="tx1"/>
                        </a:solidFill>
                        <a:effectLst/>
                        <a:latin typeface="+mn-lt"/>
                        <a:ea typeface="+mn-ea"/>
                        <a:cs typeface="+mn-cs"/>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3600546169"/>
                  </a:ext>
                </a:extLst>
              </a:tr>
              <a:tr h="162560">
                <a:tc>
                  <a:txBody>
                    <a:bodyPr/>
                    <a:lstStyle/>
                    <a:p>
                      <a:pPr algn="ctr"/>
                      <a:r>
                        <a:rPr lang="en-US" sz="1400" b="1" kern="100" dirty="0">
                          <a:solidFill>
                            <a:schemeClr val="bg1"/>
                          </a:solidFill>
                          <a:effectLst/>
                        </a:rPr>
                        <a:t>Method</a:t>
                      </a:r>
                      <a:endParaRPr lang="en-IL" sz="1600" b="1" kern="1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solidFill>
                      <a:schemeClr val="tx1"/>
                    </a:solidFill>
                  </a:tcPr>
                </a:tc>
                <a:tc>
                  <a:txBody>
                    <a:bodyPr/>
                    <a:lstStyle/>
                    <a:p>
                      <a:pPr algn="ctr"/>
                      <a:r>
                        <a:rPr lang="en-US" sz="1400" b="1" kern="100" dirty="0">
                          <a:solidFill>
                            <a:schemeClr val="bg1"/>
                          </a:solidFill>
                          <a:effectLst/>
                        </a:rPr>
                        <a:t>Top-1 Acc. %</a:t>
                      </a:r>
                      <a:endParaRPr lang="en-IL" sz="1600" b="1" kern="1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solidFill>
                      <a:schemeClr val="tx1"/>
                    </a:solidFill>
                  </a:tcPr>
                </a:tc>
                <a:tc>
                  <a:txBody>
                    <a:bodyPr/>
                    <a:lstStyle/>
                    <a:p>
                      <a:pPr algn="ctr"/>
                      <a:r>
                        <a:rPr lang="en-US" sz="1400" b="1" kern="100" dirty="0">
                          <a:solidFill>
                            <a:schemeClr val="bg1"/>
                          </a:solidFill>
                          <a:effectLst/>
                        </a:rPr>
                        <a:t>Top-3 Acc. %</a:t>
                      </a:r>
                      <a:endParaRPr lang="en-IL" sz="1600" b="1" kern="100" dirty="0">
                        <a:solidFill>
                          <a:schemeClr val="bg1"/>
                        </a:solidFill>
                        <a:effectLst/>
                        <a:latin typeface="Times New Roman" panose="02020603050405020304" pitchFamily="18" charset="0"/>
                        <a:ea typeface="+mn-ea"/>
                        <a:cs typeface="Arial" panose="020B0604020202020204" pitchFamily="34" charset="0"/>
                      </a:endParaRPr>
                    </a:p>
                  </a:txBody>
                  <a:tcPr marL="9525" marR="9525" marT="9525" marB="0" anchor="ctr">
                    <a:lnR w="6350" cap="flat" cmpd="sng" algn="ctr">
                      <a:noFill/>
                      <a:prstDash val="solid"/>
                      <a:miter lim="800000"/>
                    </a:lnR>
                    <a:solidFill>
                      <a:schemeClr val="tx1"/>
                    </a:solidFill>
                  </a:tcPr>
                </a:tc>
                <a:extLst>
                  <a:ext uri="{0D108BD9-81ED-4DB2-BD59-A6C34878D82A}">
                    <a16:rowId xmlns:a16="http://schemas.microsoft.com/office/drawing/2014/main" val="577931806"/>
                  </a:ext>
                </a:extLst>
              </a:tr>
              <a:tr h="162560">
                <a:tc>
                  <a:txBody>
                    <a:bodyPr/>
                    <a:lstStyle/>
                    <a:p>
                      <a:r>
                        <a:rPr lang="en-US" sz="1400" b="1" i="1" kern="100" dirty="0">
                          <a:effectLst/>
                        </a:rPr>
                        <a:t>zero-shot </a:t>
                      </a:r>
                      <a:endParaRPr lang="en-IL" sz="1600" b="1" i="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IL" sz="1400" kern="100" dirty="0">
                          <a:effectLst/>
                        </a:rPr>
                        <a:t> </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kern="100">
                          <a:effectLst/>
                        </a:rPr>
                        <a:t> </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2691801613"/>
                  </a:ext>
                </a:extLst>
              </a:tr>
              <a:tr h="162560">
                <a:tc>
                  <a:txBody>
                    <a:bodyPr/>
                    <a:lstStyle/>
                    <a:p>
                      <a:r>
                        <a:rPr lang="en-US" sz="1400" kern="100" dirty="0">
                          <a:effectLst/>
                        </a:rPr>
                        <a:t>CLIP</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IL" sz="1400" b="1" kern="100" dirty="0">
                          <a:effectLst/>
                        </a:rPr>
                        <a:t>87.83</a:t>
                      </a:r>
                      <a:endParaRPr lang="en-IL" sz="1600" b="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kern="100">
                          <a:effectLst/>
                        </a:rPr>
                        <a:t>96.33</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980047225"/>
                  </a:ext>
                </a:extLst>
              </a:tr>
              <a:tr h="162560">
                <a:tc>
                  <a:txBody>
                    <a:bodyPr/>
                    <a:lstStyle/>
                    <a:p>
                      <a:r>
                        <a:rPr lang="en-US" sz="1400" kern="100" dirty="0">
                          <a:effectLst/>
                        </a:rPr>
                        <a:t>BLIP</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IL" sz="1400" kern="100" dirty="0">
                          <a:effectLst/>
                        </a:rPr>
                        <a:t>85.00</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kern="100">
                          <a:effectLst/>
                        </a:rPr>
                        <a:t>94.5</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3113165061"/>
                  </a:ext>
                </a:extLst>
              </a:tr>
              <a:tr h="162560">
                <a:tc>
                  <a:txBody>
                    <a:bodyPr/>
                    <a:lstStyle/>
                    <a:p>
                      <a:r>
                        <a:rPr lang="en-US" sz="1400" kern="100" dirty="0">
                          <a:effectLst/>
                        </a:rPr>
                        <a:t>BLIP-2</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IL" sz="1400" kern="100" dirty="0">
                          <a:effectLst/>
                        </a:rPr>
                        <a:t>82.83</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kern="100">
                          <a:effectLst/>
                        </a:rPr>
                        <a:t>95.67</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1490599081"/>
                  </a:ext>
                </a:extLst>
              </a:tr>
              <a:tr h="162560">
                <a:tc gridSpan="3">
                  <a:txBody>
                    <a:bodyPr/>
                    <a:lstStyle/>
                    <a:p>
                      <a:r>
                        <a:rPr lang="en-US" sz="1400" b="1" i="1" kern="100" dirty="0">
                          <a:effectLst/>
                        </a:rPr>
                        <a:t>finetuning: linear-probe</a:t>
                      </a:r>
                      <a:endParaRPr lang="en-IL" sz="1600" b="1" i="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lnR w="6350" cap="flat" cmpd="sng" algn="ctr">
                      <a:noFill/>
                      <a:prstDash val="solid"/>
                      <a:miter lim="800000"/>
                    </a:lnR>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1612928082"/>
                  </a:ext>
                </a:extLst>
              </a:tr>
              <a:tr h="162560">
                <a:tc>
                  <a:txBody>
                    <a:bodyPr/>
                    <a:lstStyle/>
                    <a:p>
                      <a:r>
                        <a:rPr lang="en-US" sz="1400" kern="100" dirty="0">
                          <a:effectLst/>
                        </a:rPr>
                        <a:t>CLIP</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IL" sz="1400" kern="100" dirty="0">
                          <a:effectLst/>
                        </a:rPr>
                        <a:t>96.00</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b="1" kern="100">
                          <a:effectLst/>
                        </a:rPr>
                        <a:t>100.00</a:t>
                      </a:r>
                      <a:endParaRPr lang="en-IL" sz="1600" b="1"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103185580"/>
                  </a:ext>
                </a:extLst>
              </a:tr>
              <a:tr h="162560">
                <a:tc>
                  <a:txBody>
                    <a:bodyPr/>
                    <a:lstStyle/>
                    <a:p>
                      <a:r>
                        <a:rPr lang="en-US" sz="1400" kern="100" dirty="0">
                          <a:effectLst/>
                        </a:rPr>
                        <a:t>BLIP</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US" sz="1400" b="1" kern="100" dirty="0">
                          <a:effectLst/>
                        </a:rPr>
                        <a:t>97</a:t>
                      </a:r>
                      <a:r>
                        <a:rPr lang="en-IL" sz="1400" b="1" kern="100" dirty="0">
                          <a:effectLst/>
                        </a:rPr>
                        <a:t>.17</a:t>
                      </a:r>
                      <a:endParaRPr lang="en-IL" sz="1600" b="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b="1" kern="100" dirty="0">
                          <a:effectLst/>
                        </a:rPr>
                        <a:t>100.00</a:t>
                      </a:r>
                      <a:endParaRPr lang="en-IL" sz="1600" b="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2685493622"/>
                  </a:ext>
                </a:extLst>
              </a:tr>
              <a:tr h="162560">
                <a:tc>
                  <a:txBody>
                    <a:bodyPr/>
                    <a:lstStyle/>
                    <a:p>
                      <a:r>
                        <a:rPr lang="en-US" sz="1400" kern="100">
                          <a:effectLst/>
                        </a:rPr>
                        <a:t>BLIP-2</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US" sz="1400" b="1" kern="100" dirty="0">
                          <a:effectLst/>
                        </a:rPr>
                        <a:t>97</a:t>
                      </a:r>
                      <a:r>
                        <a:rPr lang="en-IL" sz="1400" b="1" kern="100" dirty="0">
                          <a:effectLst/>
                        </a:rPr>
                        <a:t>.17</a:t>
                      </a:r>
                      <a:endParaRPr lang="en-IL" sz="1600" b="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b="1" kern="100" dirty="0">
                          <a:effectLst/>
                        </a:rPr>
                        <a:t>100.00</a:t>
                      </a:r>
                      <a:endParaRPr lang="en-IL" sz="1600" b="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2843198644"/>
                  </a:ext>
                </a:extLst>
              </a:tr>
              <a:tr h="162560">
                <a:tc gridSpan="3">
                  <a:txBody>
                    <a:bodyPr/>
                    <a:lstStyle/>
                    <a:p>
                      <a:r>
                        <a:rPr lang="en-US" sz="1400" b="1" i="1" kern="100" dirty="0">
                          <a:effectLst/>
                        </a:rPr>
                        <a:t>finetuning: LoRA</a:t>
                      </a:r>
                      <a:endParaRPr lang="en-IL" sz="1600" b="1" i="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lnR w="6350" cap="flat" cmpd="sng" algn="ctr">
                      <a:noFill/>
                      <a:prstDash val="solid"/>
                      <a:miter lim="800000"/>
                    </a:lnR>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1007864053"/>
                  </a:ext>
                </a:extLst>
              </a:tr>
              <a:tr h="162560">
                <a:tc>
                  <a:txBody>
                    <a:bodyPr/>
                    <a:lstStyle/>
                    <a:p>
                      <a:r>
                        <a:rPr lang="en-US" sz="1400" kern="100">
                          <a:effectLst/>
                        </a:rPr>
                        <a:t>CLIP</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US" sz="1400" b="1" kern="100" dirty="0">
                          <a:effectLst/>
                        </a:rPr>
                        <a:t>96.67</a:t>
                      </a:r>
                      <a:endParaRPr lang="en-IL" sz="1600" b="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US" sz="1400" kern="100">
                          <a:effectLst/>
                        </a:rPr>
                        <a:t>99.83</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327922048"/>
                  </a:ext>
                </a:extLst>
              </a:tr>
              <a:tr h="162560">
                <a:tc>
                  <a:txBody>
                    <a:bodyPr/>
                    <a:lstStyle/>
                    <a:p>
                      <a:r>
                        <a:rPr lang="en-US" sz="1400" kern="100">
                          <a:effectLst/>
                        </a:rPr>
                        <a:t>BLIP</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US" sz="1400" b="1" kern="100" dirty="0">
                          <a:effectLst/>
                        </a:rPr>
                        <a:t>96.67</a:t>
                      </a:r>
                      <a:endParaRPr lang="en-IL" sz="1600" b="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US" sz="1400" b="1" kern="100" dirty="0">
                          <a:effectLst/>
                        </a:rPr>
                        <a:t>100</a:t>
                      </a:r>
                      <a:endParaRPr lang="en-IL" sz="1600" b="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3612644001"/>
                  </a:ext>
                </a:extLst>
              </a:tr>
              <a:tr h="162560">
                <a:tc>
                  <a:txBody>
                    <a:bodyPr/>
                    <a:lstStyle/>
                    <a:p>
                      <a:r>
                        <a:rPr lang="en-US" sz="1400" kern="100">
                          <a:effectLst/>
                        </a:rPr>
                        <a:t>BLIP-2</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US" sz="1400" kern="100">
                          <a:effectLst/>
                        </a:rPr>
                        <a:t>96.33</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US" sz="1400" kern="100" dirty="0">
                          <a:effectLst/>
                        </a:rPr>
                        <a:t>99.83</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29516619"/>
                  </a:ext>
                </a:extLst>
              </a:tr>
              <a:tr h="162560">
                <a:tc gridSpan="3">
                  <a:txBody>
                    <a:bodyPr/>
                    <a:lstStyle/>
                    <a:p>
                      <a:r>
                        <a:rPr lang="en-US" sz="1400" b="1" i="1" kern="100" dirty="0">
                          <a:effectLst/>
                        </a:rPr>
                        <a:t>References from [1]</a:t>
                      </a:r>
                      <a:endParaRPr lang="en-IL" sz="1600" b="1" i="1"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lnR w="6350" cap="flat" cmpd="sng" algn="ctr">
                      <a:noFill/>
                      <a:prstDash val="solid"/>
                      <a:miter lim="800000"/>
                    </a:lnR>
                  </a:tcPr>
                </a:tc>
                <a:tc hMerge="1">
                  <a:txBody>
                    <a:bodyPr/>
                    <a:lstStyle/>
                    <a:p>
                      <a:endParaRPr lang="en-IL"/>
                    </a:p>
                  </a:txBody>
                  <a:tcPr/>
                </a:tc>
                <a:tc hMerge="1">
                  <a:txBody>
                    <a:bodyPr/>
                    <a:lstStyle/>
                    <a:p>
                      <a:endParaRPr lang="en-IL"/>
                    </a:p>
                  </a:txBody>
                  <a:tcPr/>
                </a:tc>
                <a:extLst>
                  <a:ext uri="{0D108BD9-81ED-4DB2-BD59-A6C34878D82A}">
                    <a16:rowId xmlns:a16="http://schemas.microsoft.com/office/drawing/2014/main" val="2158451312"/>
                  </a:ext>
                </a:extLst>
              </a:tr>
              <a:tr h="162560">
                <a:tc>
                  <a:txBody>
                    <a:bodyPr/>
                    <a:lstStyle/>
                    <a:p>
                      <a:r>
                        <a:rPr lang="en-US" sz="1400" kern="100">
                          <a:effectLst/>
                        </a:rPr>
                        <a:t>MobileNet-V2</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IL" sz="1400" kern="100" dirty="0">
                          <a:effectLst/>
                        </a:rPr>
                        <a:t>94.17</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kern="100" dirty="0">
                          <a:effectLst/>
                        </a:rPr>
                        <a:t>98.67</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3858540521"/>
                  </a:ext>
                </a:extLst>
              </a:tr>
              <a:tr h="162560">
                <a:tc>
                  <a:txBody>
                    <a:bodyPr/>
                    <a:lstStyle/>
                    <a:p>
                      <a:r>
                        <a:rPr lang="en-US" sz="1400" kern="100">
                          <a:effectLst/>
                        </a:rPr>
                        <a:t>Xception</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IL" sz="1400" kern="100">
                          <a:effectLst/>
                        </a:rPr>
                        <a:t>86.33</a:t>
                      </a:r>
                      <a:endParaRPr lang="en-IL" sz="1600" kern="10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kern="100" dirty="0">
                          <a:effectLst/>
                        </a:rPr>
                        <a:t>98.17</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2591614256"/>
                  </a:ext>
                </a:extLst>
              </a:tr>
              <a:tr h="162560">
                <a:tc>
                  <a:txBody>
                    <a:bodyPr/>
                    <a:lstStyle/>
                    <a:p>
                      <a:r>
                        <a:rPr lang="en-US" sz="1400" kern="100" dirty="0">
                          <a:effectLst/>
                        </a:rPr>
                        <a:t>EfficientNet-B0 </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tcPr>
                </a:tc>
                <a:tc>
                  <a:txBody>
                    <a:bodyPr/>
                    <a:lstStyle/>
                    <a:p>
                      <a:pPr algn="ctr"/>
                      <a:r>
                        <a:rPr lang="en-IL" sz="1400" kern="100" dirty="0">
                          <a:effectLst/>
                        </a:rPr>
                        <a:t>91.33</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tc>
                <a:tc>
                  <a:txBody>
                    <a:bodyPr/>
                    <a:lstStyle/>
                    <a:p>
                      <a:pPr algn="ctr"/>
                      <a:r>
                        <a:rPr lang="en-IL" sz="1400" kern="100" dirty="0">
                          <a:effectLst/>
                        </a:rPr>
                        <a:t>98.67</a:t>
                      </a:r>
                      <a:endParaRPr lang="en-IL" sz="1600" kern="1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1619399344"/>
                  </a:ext>
                </a:extLst>
              </a:tr>
            </a:tbl>
          </a:graphicData>
        </a:graphic>
      </p:graphicFrame>
      <p:pic>
        <p:nvPicPr>
          <p:cNvPr id="20" name="Content Placeholder 16">
            <a:extLst>
              <a:ext uri="{FF2B5EF4-FFF2-40B4-BE49-F238E27FC236}">
                <a16:creationId xmlns:a16="http://schemas.microsoft.com/office/drawing/2014/main" id="{FF0D7D00-B873-0D4C-3ABF-F2C1082547F2}"/>
              </a:ext>
            </a:extLst>
          </p:cNvPr>
          <p:cNvPicPr>
            <a:picLocks noChangeAspect="1"/>
          </p:cNvPicPr>
          <p:nvPr/>
        </p:nvPicPr>
        <p:blipFill rotWithShape="1">
          <a:blip r:embed="rId3"/>
          <a:srcRect l="12469" t="50697" r="50674" b="8929"/>
          <a:stretch/>
        </p:blipFill>
        <p:spPr>
          <a:xfrm>
            <a:off x="17788955" y="3282903"/>
            <a:ext cx="1630275" cy="892910"/>
          </a:xfrm>
          <a:prstGeom prst="rect">
            <a:avLst/>
          </a:prstGeom>
        </p:spPr>
      </p:pic>
      <p:sp>
        <p:nvSpPr>
          <p:cNvPr id="39" name="TextBox 38">
            <a:extLst>
              <a:ext uri="{FF2B5EF4-FFF2-40B4-BE49-F238E27FC236}">
                <a16:creationId xmlns:a16="http://schemas.microsoft.com/office/drawing/2014/main" id="{1653900D-3B2B-84D8-EFEA-99EEDF71BF05}"/>
              </a:ext>
            </a:extLst>
          </p:cNvPr>
          <p:cNvSpPr txBox="1"/>
          <p:nvPr/>
        </p:nvSpPr>
        <p:spPr>
          <a:xfrm>
            <a:off x="16306372" y="4207006"/>
            <a:ext cx="1208702" cy="230832"/>
          </a:xfrm>
          <a:prstGeom prst="rect">
            <a:avLst/>
          </a:prstGeom>
          <a:noFill/>
        </p:spPr>
        <p:txBody>
          <a:bodyPr wrap="square" rtlCol="0">
            <a:spAutoFit/>
          </a:bodyPr>
          <a:lstStyle/>
          <a:p>
            <a:pPr algn="ctr"/>
            <a:r>
              <a:rPr lang="en-IL" sz="900" dirty="0">
                <a:latin typeface="Times New Roman" panose="02020603050405020304" pitchFamily="18" charset="0"/>
                <a:cs typeface="Times New Roman" panose="02020603050405020304" pitchFamily="18" charset="0"/>
              </a:rPr>
              <a:t>CLIP </a:t>
            </a:r>
            <a:r>
              <a:rPr lang="en-US" sz="900" dirty="0">
                <a:latin typeface="Times New Roman" panose="02020603050405020304" pitchFamily="18" charset="0"/>
                <a:cs typeface="Times New Roman" panose="02020603050405020304" pitchFamily="18" charset="0"/>
              </a:rPr>
              <a:t>Z</a:t>
            </a:r>
            <a:r>
              <a:rPr lang="en-IL" sz="900" dirty="0">
                <a:latin typeface="Times New Roman" panose="02020603050405020304" pitchFamily="18" charset="0"/>
                <a:cs typeface="Times New Roman" panose="02020603050405020304" pitchFamily="18" charset="0"/>
              </a:rPr>
              <a:t>ero-shot</a:t>
            </a:r>
          </a:p>
        </p:txBody>
      </p:sp>
      <p:sp>
        <p:nvSpPr>
          <p:cNvPr id="51" name="TextBox 50">
            <a:extLst>
              <a:ext uri="{FF2B5EF4-FFF2-40B4-BE49-F238E27FC236}">
                <a16:creationId xmlns:a16="http://schemas.microsoft.com/office/drawing/2014/main" id="{F109FEE0-7D9F-DCDE-181B-6E1C6B01047F}"/>
              </a:ext>
            </a:extLst>
          </p:cNvPr>
          <p:cNvSpPr txBox="1"/>
          <p:nvPr/>
        </p:nvSpPr>
        <p:spPr>
          <a:xfrm>
            <a:off x="18006061" y="4207006"/>
            <a:ext cx="1196063" cy="230832"/>
          </a:xfrm>
          <a:prstGeom prst="rect">
            <a:avLst/>
          </a:prstGeom>
          <a:noFill/>
        </p:spPr>
        <p:txBody>
          <a:bodyPr wrap="square" rtlCol="0">
            <a:spAutoFit/>
          </a:bodyPr>
          <a:lstStyle/>
          <a:p>
            <a:pPr algn="ctr"/>
            <a:r>
              <a:rPr lang="en-IL" sz="900" dirty="0">
                <a:latin typeface="Times New Roman" panose="02020603050405020304" pitchFamily="18" charset="0"/>
                <a:cs typeface="Times New Roman" panose="02020603050405020304" pitchFamily="18" charset="0"/>
              </a:rPr>
              <a:t>BLIP </a:t>
            </a:r>
            <a:r>
              <a:rPr lang="en-US" sz="900" dirty="0">
                <a:latin typeface="Times New Roman" panose="02020603050405020304" pitchFamily="18" charset="0"/>
                <a:cs typeface="Times New Roman" panose="02020603050405020304" pitchFamily="18" charset="0"/>
              </a:rPr>
              <a:t>Z</a:t>
            </a:r>
            <a:r>
              <a:rPr lang="en-IL" sz="900" dirty="0">
                <a:latin typeface="Times New Roman" panose="02020603050405020304" pitchFamily="18" charset="0"/>
                <a:cs typeface="Times New Roman" panose="02020603050405020304" pitchFamily="18" charset="0"/>
              </a:rPr>
              <a:t>ero-shot</a:t>
            </a:r>
          </a:p>
        </p:txBody>
      </p:sp>
      <p:sp>
        <p:nvSpPr>
          <p:cNvPr id="61" name="TextBox 60">
            <a:extLst>
              <a:ext uri="{FF2B5EF4-FFF2-40B4-BE49-F238E27FC236}">
                <a16:creationId xmlns:a16="http://schemas.microsoft.com/office/drawing/2014/main" id="{D658BD29-2FE2-F1ED-EB38-8301A8EF6DBF}"/>
              </a:ext>
            </a:extLst>
          </p:cNvPr>
          <p:cNvSpPr txBox="1"/>
          <p:nvPr/>
        </p:nvSpPr>
        <p:spPr>
          <a:xfrm>
            <a:off x="19613316" y="4207006"/>
            <a:ext cx="1395587" cy="230832"/>
          </a:xfrm>
          <a:prstGeom prst="rect">
            <a:avLst/>
          </a:prstGeom>
          <a:noFill/>
        </p:spPr>
        <p:txBody>
          <a:bodyPr wrap="square" rtlCol="0">
            <a:spAutoFit/>
          </a:bodyPr>
          <a:lstStyle/>
          <a:p>
            <a:pPr algn="ctr"/>
            <a:r>
              <a:rPr lang="en-IL" sz="900" dirty="0">
                <a:latin typeface="Times New Roman" panose="02020603050405020304" pitchFamily="18" charset="0"/>
                <a:cs typeface="Times New Roman" panose="02020603050405020304" pitchFamily="18" charset="0"/>
              </a:rPr>
              <a:t>BLIP-2 </a:t>
            </a:r>
            <a:r>
              <a:rPr lang="en-US" sz="900" dirty="0">
                <a:latin typeface="Times New Roman" panose="02020603050405020304" pitchFamily="18" charset="0"/>
                <a:cs typeface="Times New Roman" panose="02020603050405020304" pitchFamily="18" charset="0"/>
              </a:rPr>
              <a:t>Z</a:t>
            </a:r>
            <a:r>
              <a:rPr lang="en-IL" sz="900" dirty="0">
                <a:latin typeface="Times New Roman" panose="02020603050405020304" pitchFamily="18" charset="0"/>
                <a:cs typeface="Times New Roman" panose="02020603050405020304" pitchFamily="18" charset="0"/>
              </a:rPr>
              <a:t>ero-shot</a:t>
            </a:r>
          </a:p>
        </p:txBody>
      </p:sp>
      <p:pic>
        <p:nvPicPr>
          <p:cNvPr id="63" name="Content Placeholder 16">
            <a:extLst>
              <a:ext uri="{FF2B5EF4-FFF2-40B4-BE49-F238E27FC236}">
                <a16:creationId xmlns:a16="http://schemas.microsoft.com/office/drawing/2014/main" id="{6CB51AE1-6005-8FAC-77F0-BAB48ABAB8DE}"/>
              </a:ext>
            </a:extLst>
          </p:cNvPr>
          <p:cNvPicPr>
            <a:picLocks noChangeAspect="1"/>
          </p:cNvPicPr>
          <p:nvPr/>
        </p:nvPicPr>
        <p:blipFill rotWithShape="1">
          <a:blip r:embed="rId3"/>
          <a:srcRect l="12469" t="9847" r="50674" b="49778"/>
          <a:stretch/>
        </p:blipFill>
        <p:spPr>
          <a:xfrm>
            <a:off x="19495972" y="3282904"/>
            <a:ext cx="1630275" cy="892909"/>
          </a:xfrm>
          <a:prstGeom prst="rect">
            <a:avLst/>
          </a:prstGeom>
        </p:spPr>
      </p:pic>
      <p:grpSp>
        <p:nvGrpSpPr>
          <p:cNvPr id="5" name="Group 4">
            <a:extLst>
              <a:ext uri="{FF2B5EF4-FFF2-40B4-BE49-F238E27FC236}">
                <a16:creationId xmlns:a16="http://schemas.microsoft.com/office/drawing/2014/main" id="{71A27B09-1FFB-ECB7-4B5D-0A8B0B263518}"/>
              </a:ext>
            </a:extLst>
          </p:cNvPr>
          <p:cNvGrpSpPr/>
          <p:nvPr/>
        </p:nvGrpSpPr>
        <p:grpSpPr>
          <a:xfrm>
            <a:off x="801164" y="13911643"/>
            <a:ext cx="3722139" cy="1212481"/>
            <a:chOff x="480549" y="13921803"/>
            <a:chExt cx="3722139" cy="1212481"/>
          </a:xfrm>
        </p:grpSpPr>
        <p:pic>
          <p:nvPicPr>
            <p:cNvPr id="18" name="Picture 17">
              <a:extLst>
                <a:ext uri="{FF2B5EF4-FFF2-40B4-BE49-F238E27FC236}">
                  <a16:creationId xmlns:a16="http://schemas.microsoft.com/office/drawing/2014/main" id="{B59F9626-CCB8-7AF8-6244-E71207B38C5A}"/>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1416" b="2355"/>
            <a:stretch/>
          </p:blipFill>
          <p:spPr>
            <a:xfrm>
              <a:off x="2690599" y="13921803"/>
              <a:ext cx="1512089" cy="1212481"/>
            </a:xfrm>
            <a:prstGeom prst="rect">
              <a:avLst/>
            </a:prstGeom>
          </p:spPr>
        </p:pic>
        <p:pic>
          <p:nvPicPr>
            <p:cNvPr id="19" name="Picture 18">
              <a:extLst>
                <a:ext uri="{FF2B5EF4-FFF2-40B4-BE49-F238E27FC236}">
                  <a16:creationId xmlns:a16="http://schemas.microsoft.com/office/drawing/2014/main" id="{B804C142-9657-9B5C-8615-28620FEF4798}"/>
                </a:ext>
              </a:extLst>
            </p:cNvPr>
            <p:cNvPicPr>
              <a:picLocks noChangeAspect="1"/>
            </p:cNvPicPr>
            <p:nvPr/>
          </p:nvPicPr>
          <p:blipFill>
            <a:blip r:embed="rId16"/>
            <a:stretch>
              <a:fillRect/>
            </a:stretch>
          </p:blipFill>
          <p:spPr>
            <a:xfrm>
              <a:off x="480549" y="14024044"/>
              <a:ext cx="1008000" cy="1008000"/>
            </a:xfrm>
            <a:prstGeom prst="rect">
              <a:avLst/>
            </a:prstGeom>
          </p:spPr>
        </p:pic>
        <p:pic>
          <p:nvPicPr>
            <p:cNvPr id="4" name="Graphic 3" descr="Arrow Slight curve">
              <a:extLst>
                <a:ext uri="{FF2B5EF4-FFF2-40B4-BE49-F238E27FC236}">
                  <a16:creationId xmlns:a16="http://schemas.microsoft.com/office/drawing/2014/main" id="{55F496FE-CFA1-4F06-6217-65368197A8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32374" y="14117644"/>
              <a:ext cx="914400" cy="914400"/>
            </a:xfrm>
            <a:prstGeom prst="rect">
              <a:avLst/>
            </a:prstGeom>
          </p:spPr>
        </p:pic>
      </p:grpSp>
      <p:sp>
        <p:nvSpPr>
          <p:cNvPr id="6" name="TextBox 5">
            <a:extLst>
              <a:ext uri="{FF2B5EF4-FFF2-40B4-BE49-F238E27FC236}">
                <a16:creationId xmlns:a16="http://schemas.microsoft.com/office/drawing/2014/main" id="{4622B330-F91A-C2AE-8D66-AC17A7381C39}"/>
              </a:ext>
            </a:extLst>
          </p:cNvPr>
          <p:cNvSpPr txBox="1"/>
          <p:nvPr/>
        </p:nvSpPr>
        <p:spPr>
          <a:xfrm>
            <a:off x="15989651" y="4438610"/>
            <a:ext cx="5327650" cy="404663"/>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a:softEdge rad="76200"/>
          </a:effectLst>
        </p:spPr>
        <p:txBody>
          <a:bodyPr wrap="square" rtlCol="0">
            <a:spAutoFit/>
          </a:bodyPr>
          <a:lstStyle>
            <a:defPPr>
              <a:defRPr lang="en-US"/>
            </a:defPPr>
            <a:lvl1pPr algn="ctr">
              <a:lnSpc>
                <a:spcPct val="110000"/>
              </a:lnSpc>
              <a:defRPr sz="2000" b="1" i="0">
                <a:effectLst/>
                <a:latin typeface="Arial" panose="020B0604020202020204" pitchFamily="34" charset="0"/>
                <a:cs typeface="Arial" panose="020B0604020202020204" pitchFamily="34" charset="0"/>
              </a:defRPr>
            </a:lvl1pPr>
          </a:lstStyle>
          <a:p>
            <a:pPr marL="0" marR="0" lvl="0" indent="0" algn="ctr" rtl="0">
              <a:lnSpc>
                <a:spcPct val="110000"/>
              </a:lnSpc>
              <a:spcBef>
                <a:spcPts val="0"/>
              </a:spcBef>
              <a:spcAft>
                <a:spcPts val="0"/>
              </a:spcAft>
              <a:buNone/>
            </a:pPr>
            <a:r>
              <a:rPr lang="en-US" sz="2000" b="1" i="0" u="none" strike="noStrike" cap="none" dirty="0">
                <a:solidFill>
                  <a:schemeClr val="dk1"/>
                </a:solidFill>
                <a:latin typeface="Arial"/>
                <a:ea typeface="Arial"/>
                <a:cs typeface="Arial"/>
                <a:sym typeface="Arial"/>
              </a:rPr>
              <a:t>Real World Results</a:t>
            </a:r>
          </a:p>
        </p:txBody>
      </p:sp>
      <p:sp>
        <p:nvSpPr>
          <p:cNvPr id="9" name="Rounded Rectangle 8">
            <a:extLst>
              <a:ext uri="{FF2B5EF4-FFF2-40B4-BE49-F238E27FC236}">
                <a16:creationId xmlns:a16="http://schemas.microsoft.com/office/drawing/2014/main" id="{3A476C40-70E8-6A36-2597-BE17E312FB71}"/>
              </a:ext>
            </a:extLst>
          </p:cNvPr>
          <p:cNvSpPr/>
          <p:nvPr/>
        </p:nvSpPr>
        <p:spPr>
          <a:xfrm>
            <a:off x="16063310" y="6159986"/>
            <a:ext cx="5146550" cy="521371"/>
          </a:xfrm>
          <a:prstGeom prst="roundRect">
            <a:avLst/>
          </a:prstGeom>
          <a:noFill/>
          <a:ln w="19050" cap="rnd">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10000"/>
                  </a:schemeClr>
                </a:solidFill>
                <a:latin typeface="Times New Roman" panose="02020603050405020304" pitchFamily="18" charset="0"/>
                <a:cs typeface="Times New Roman" panose="02020603050405020304" pitchFamily="18" charset="0"/>
                <a:sym typeface="Arial"/>
              </a:rPr>
              <a:t>Experience the Interactive Bot</a:t>
            </a:r>
          </a:p>
          <a:p>
            <a:pPr algn="ctr"/>
            <a:r>
              <a:rPr lang="en-US" sz="1400" i="1" u="sng" dirty="0">
                <a:solidFill>
                  <a:schemeClr val="accent1"/>
                </a:solidFill>
                <a:latin typeface="Times New Roman" panose="02020603050405020304" pitchFamily="18" charset="0"/>
                <a:cs typeface="Times New Roman" panose="02020603050405020304" pitchFamily="18" charset="0"/>
                <a:sym typeface="Arial"/>
              </a:rPr>
              <a:t>https://t.me/SceneDetection_bot</a:t>
            </a:r>
            <a:endParaRPr lang="en-IL" sz="1400" i="1" u="sng" dirty="0">
              <a:solidFill>
                <a:schemeClr val="accent1"/>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8E4F5762-C6D1-B44A-A1B9-D420CE732005}"/>
              </a:ext>
            </a:extLst>
          </p:cNvPr>
          <p:cNvGrpSpPr/>
          <p:nvPr/>
        </p:nvGrpSpPr>
        <p:grpSpPr>
          <a:xfrm>
            <a:off x="16081938" y="6159986"/>
            <a:ext cx="521371" cy="521371"/>
            <a:chOff x="17029892" y="5253587"/>
            <a:chExt cx="521371" cy="521371"/>
          </a:xfrm>
        </p:grpSpPr>
        <p:pic>
          <p:nvPicPr>
            <p:cNvPr id="13" name="Graphic 12" descr="Robot">
              <a:extLst>
                <a:ext uri="{FF2B5EF4-FFF2-40B4-BE49-F238E27FC236}">
                  <a16:creationId xmlns:a16="http://schemas.microsoft.com/office/drawing/2014/main" id="{DE3757C5-C7C9-5540-F5A7-3642F8D7DF7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7177214" y="5400909"/>
              <a:ext cx="226726" cy="226726"/>
            </a:xfrm>
            <a:prstGeom prst="rect">
              <a:avLst/>
            </a:prstGeom>
          </p:spPr>
        </p:pic>
        <p:pic>
          <p:nvPicPr>
            <p:cNvPr id="23" name="Graphic 22" descr="Smart Phone">
              <a:extLst>
                <a:ext uri="{FF2B5EF4-FFF2-40B4-BE49-F238E27FC236}">
                  <a16:creationId xmlns:a16="http://schemas.microsoft.com/office/drawing/2014/main" id="{CA1DA301-0F43-91AD-6BEF-09ADAC3536D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7029892" y="5253587"/>
              <a:ext cx="521371" cy="521371"/>
            </a:xfrm>
            <a:prstGeom prst="rect">
              <a:avLst/>
            </a:prstGeom>
          </p:spPr>
        </p:pic>
      </p:grpSp>
      <p:pic>
        <p:nvPicPr>
          <p:cNvPr id="27" name="Google Shape;116;p1">
            <a:extLst>
              <a:ext uri="{FF2B5EF4-FFF2-40B4-BE49-F238E27FC236}">
                <a16:creationId xmlns:a16="http://schemas.microsoft.com/office/drawing/2014/main" id="{53FC7E32-3669-4819-2259-38F91DDEB3F4}"/>
              </a:ext>
            </a:extLst>
          </p:cNvPr>
          <p:cNvPicPr preferRelativeResize="0">
            <a:picLocks/>
          </p:cNvPicPr>
          <p:nvPr/>
        </p:nvPicPr>
        <p:blipFill rotWithShape="1">
          <a:blip r:embed="rId23">
            <a:alphaModFix/>
          </a:blip>
          <a:srcRect/>
          <a:stretch/>
        </p:blipFill>
        <p:spPr>
          <a:xfrm>
            <a:off x="16063309" y="4869921"/>
            <a:ext cx="1080000" cy="1260000"/>
          </a:xfrm>
          <a:prstGeom prst="rect">
            <a:avLst/>
          </a:prstGeom>
          <a:noFill/>
          <a:ln>
            <a:noFill/>
          </a:ln>
        </p:spPr>
      </p:pic>
      <p:pic>
        <p:nvPicPr>
          <p:cNvPr id="28" name="Picture 27">
            <a:extLst>
              <a:ext uri="{FF2B5EF4-FFF2-40B4-BE49-F238E27FC236}">
                <a16:creationId xmlns:a16="http://schemas.microsoft.com/office/drawing/2014/main" id="{83925C74-E3B6-4F6C-9E65-5D04B630AB30}"/>
              </a:ext>
            </a:extLst>
          </p:cNvPr>
          <p:cNvPicPr>
            <a:picLocks noChangeAspect="1"/>
          </p:cNvPicPr>
          <p:nvPr/>
        </p:nvPicPr>
        <p:blipFill>
          <a:blip r:embed="rId24">
            <a:extLst>
              <a:ext uri="{BEBA8EAE-BF5A-486C-A8C5-ECC9F3942E4B}">
                <a14:imgProps xmlns:a14="http://schemas.microsoft.com/office/drawing/2010/main">
                  <a14:imgLayer r:embed="rId25">
                    <a14:imgEffect>
                      <a14:saturation sat="400000"/>
                    </a14:imgEffect>
                  </a14:imgLayer>
                </a14:imgProps>
              </a:ext>
            </a:extLst>
          </a:blip>
          <a:stretch>
            <a:fillRect/>
          </a:stretch>
        </p:blipFill>
        <p:spPr>
          <a:xfrm>
            <a:off x="20521537" y="6205733"/>
            <a:ext cx="521371" cy="427641"/>
          </a:xfrm>
          <a:prstGeom prst="rect">
            <a:avLst/>
          </a:prstGeom>
        </p:spPr>
      </p:pic>
      <p:pic>
        <p:nvPicPr>
          <p:cNvPr id="44" name="Google Shape;118;p1">
            <a:extLst>
              <a:ext uri="{FF2B5EF4-FFF2-40B4-BE49-F238E27FC236}">
                <a16:creationId xmlns:a16="http://schemas.microsoft.com/office/drawing/2014/main" id="{3DDA1CE7-F6EA-0829-1B53-FF8A9504693E}"/>
              </a:ext>
            </a:extLst>
          </p:cNvPr>
          <p:cNvPicPr preferRelativeResize="0"/>
          <p:nvPr/>
        </p:nvPicPr>
        <p:blipFill rotWithShape="1">
          <a:blip r:embed="rId26">
            <a:alphaModFix/>
          </a:blip>
          <a:srcRect/>
          <a:stretch/>
        </p:blipFill>
        <p:spPr>
          <a:xfrm>
            <a:off x="18774343" y="4875763"/>
            <a:ext cx="1080000" cy="1260000"/>
          </a:xfrm>
          <a:prstGeom prst="rect">
            <a:avLst/>
          </a:prstGeom>
          <a:noFill/>
          <a:ln>
            <a:noFill/>
          </a:ln>
        </p:spPr>
      </p:pic>
      <p:pic>
        <p:nvPicPr>
          <p:cNvPr id="45" name="Google Shape;119;p1">
            <a:extLst>
              <a:ext uri="{FF2B5EF4-FFF2-40B4-BE49-F238E27FC236}">
                <a16:creationId xmlns:a16="http://schemas.microsoft.com/office/drawing/2014/main" id="{15EE390E-32C1-9171-5B30-4328E96A59C6}"/>
              </a:ext>
            </a:extLst>
          </p:cNvPr>
          <p:cNvPicPr preferRelativeResize="0"/>
          <p:nvPr/>
        </p:nvPicPr>
        <p:blipFill rotWithShape="1">
          <a:blip r:embed="rId27">
            <a:alphaModFix/>
          </a:blip>
          <a:srcRect/>
          <a:stretch/>
        </p:blipFill>
        <p:spPr>
          <a:xfrm>
            <a:off x="20129859" y="4869921"/>
            <a:ext cx="1080000" cy="1260000"/>
          </a:xfrm>
          <a:prstGeom prst="rect">
            <a:avLst/>
          </a:prstGeom>
          <a:noFill/>
          <a:ln>
            <a:noFill/>
          </a:ln>
        </p:spPr>
      </p:pic>
      <p:pic>
        <p:nvPicPr>
          <p:cNvPr id="46" name="Google Shape;120;p1">
            <a:extLst>
              <a:ext uri="{FF2B5EF4-FFF2-40B4-BE49-F238E27FC236}">
                <a16:creationId xmlns:a16="http://schemas.microsoft.com/office/drawing/2014/main" id="{6E3C3777-AAB1-A428-1026-B2BD136B2333}"/>
              </a:ext>
            </a:extLst>
          </p:cNvPr>
          <p:cNvPicPr preferRelativeResize="0"/>
          <p:nvPr/>
        </p:nvPicPr>
        <p:blipFill rotWithShape="1">
          <a:blip r:embed="rId28">
            <a:alphaModFix/>
          </a:blip>
          <a:srcRect/>
          <a:stretch/>
        </p:blipFill>
        <p:spPr>
          <a:xfrm>
            <a:off x="17418826" y="4869921"/>
            <a:ext cx="1080000" cy="1260000"/>
          </a:xfrm>
          <a:prstGeom prst="rect">
            <a:avLst/>
          </a:prstGeom>
          <a:noFill/>
          <a:ln>
            <a:noFill/>
          </a:ln>
        </p:spPr>
      </p:pic>
      <p:graphicFrame>
        <p:nvGraphicFramePr>
          <p:cNvPr id="48" name="Table 47">
            <a:extLst>
              <a:ext uri="{FF2B5EF4-FFF2-40B4-BE49-F238E27FC236}">
                <a16:creationId xmlns:a16="http://schemas.microsoft.com/office/drawing/2014/main" id="{1E0F2642-0C17-E77C-23D0-66E182E4AC0A}"/>
              </a:ext>
            </a:extLst>
          </p:cNvPr>
          <p:cNvGraphicFramePr>
            <a:graphicFrameLocks noGrp="1"/>
          </p:cNvGraphicFramePr>
          <p:nvPr>
            <p:extLst>
              <p:ext uri="{D42A27DB-BD31-4B8C-83A1-F6EECF244321}">
                <p14:modId xmlns:p14="http://schemas.microsoft.com/office/powerpoint/2010/main" val="3484574385"/>
              </p:ext>
            </p:extLst>
          </p:nvPr>
        </p:nvGraphicFramePr>
        <p:xfrm>
          <a:off x="16130132" y="1946645"/>
          <a:ext cx="4947919" cy="1174041"/>
        </p:xfrm>
        <a:graphic>
          <a:graphicData uri="http://schemas.openxmlformats.org/drawingml/2006/table">
            <a:tbl>
              <a:tblPr firstRow="1" bandRow="1">
                <a:tableStyleId>{7E9639D4-E3E2-4D34-9284-5A2195B3D0D7}</a:tableStyleId>
              </a:tblPr>
              <a:tblGrid>
                <a:gridCol w="619282">
                  <a:extLst>
                    <a:ext uri="{9D8B030D-6E8A-4147-A177-3AD203B41FA5}">
                      <a16:colId xmlns:a16="http://schemas.microsoft.com/office/drawing/2014/main" val="1111944754"/>
                    </a:ext>
                  </a:extLst>
                </a:gridCol>
                <a:gridCol w="1882588">
                  <a:extLst>
                    <a:ext uri="{9D8B030D-6E8A-4147-A177-3AD203B41FA5}">
                      <a16:colId xmlns:a16="http://schemas.microsoft.com/office/drawing/2014/main" val="1655838364"/>
                    </a:ext>
                  </a:extLst>
                </a:gridCol>
                <a:gridCol w="1308847">
                  <a:extLst>
                    <a:ext uri="{9D8B030D-6E8A-4147-A177-3AD203B41FA5}">
                      <a16:colId xmlns:a16="http://schemas.microsoft.com/office/drawing/2014/main" val="2805072729"/>
                    </a:ext>
                  </a:extLst>
                </a:gridCol>
                <a:gridCol w="1137202">
                  <a:extLst>
                    <a:ext uri="{9D8B030D-6E8A-4147-A177-3AD203B41FA5}">
                      <a16:colId xmlns:a16="http://schemas.microsoft.com/office/drawing/2014/main" val="1706866550"/>
                    </a:ext>
                  </a:extLst>
                </a:gridCol>
              </a:tblGrid>
              <a:tr h="162560">
                <a:tc gridSpan="4">
                  <a:txBody>
                    <a:bodyPr/>
                    <a:lstStyle/>
                    <a:p>
                      <a:pPr marL="0" algn="ctr" defTabSz="2015886" rtl="0" eaLnBrk="1" latinLnBrk="0" hangingPunct="1"/>
                      <a:r>
                        <a:rPr lang="en-IL" sz="1400" b="1" kern="100" dirty="0">
                          <a:solidFill>
                            <a:schemeClr val="tx1"/>
                          </a:solidFill>
                          <a:effectLst/>
                          <a:latin typeface="+mn-lt"/>
                          <a:ea typeface="+mn-ea"/>
                          <a:cs typeface="+mn-cs"/>
                        </a:rPr>
                        <a:t>Places365</a:t>
                      </a:r>
                    </a:p>
                  </a:txBody>
                  <a:tcPr marL="9525" marR="9525" marT="9525" marB="0" anchor="ctr">
                    <a:lnL w="6350" cap="flat" cmpd="sng" algn="ctr">
                      <a:noFill/>
                      <a:prstDash val="solid"/>
                      <a:miter lim="800000"/>
                    </a:lnL>
                    <a:lnR w="6350" cap="flat" cmpd="sng" algn="ctr">
                      <a:noFill/>
                      <a:prstDash val="solid"/>
                      <a:miter lim="800000"/>
                    </a:lnR>
                    <a:lnT w="6350" cap="flat" cmpd="sng" algn="ctr">
                      <a:noFill/>
                      <a:prstDash val="solid"/>
                      <a:miter lim="800000"/>
                    </a:lnT>
                    <a:solidFill>
                      <a:srgbClr val="E1F0B1"/>
                    </a:solidFill>
                  </a:tcPr>
                </a:tc>
                <a:tc hMerge="1">
                  <a:txBody>
                    <a:bodyPr/>
                    <a:lstStyle/>
                    <a:p>
                      <a:endParaRPr lang="en-IL"/>
                    </a:p>
                  </a:txBody>
                  <a:tcPr/>
                </a:tc>
                <a:tc hMerge="1">
                  <a:txBody>
                    <a:bodyPr/>
                    <a:lstStyle/>
                    <a:p>
                      <a:pPr marL="0" algn="ctr" defTabSz="2015886" rtl="0" eaLnBrk="1" latinLnBrk="0" hangingPunct="1"/>
                      <a:r>
                        <a:rPr lang="en-IL" sz="1400" b="1" kern="100" dirty="0">
                          <a:solidFill>
                            <a:schemeClr val="tx1"/>
                          </a:solidFill>
                          <a:effectLst/>
                          <a:latin typeface="+mn-lt"/>
                          <a:ea typeface="+mn-ea"/>
                          <a:cs typeface="+mn-cs"/>
                        </a:rPr>
                        <a:t>Places365</a:t>
                      </a:r>
                    </a:p>
                  </a:txBody>
                  <a:tcPr marL="9525" marR="9525" marT="9525" marB="0" anchor="ctr">
                    <a:solidFill>
                      <a:schemeClr val="accent6">
                        <a:lumMod val="20000"/>
                        <a:lumOff val="80000"/>
                      </a:schemeClr>
                    </a:solidFill>
                  </a:tcPr>
                </a:tc>
                <a:tc hMerge="1">
                  <a:txBody>
                    <a:bodyPr/>
                    <a:lstStyle/>
                    <a:p>
                      <a:pPr algn="ctr"/>
                      <a:endParaRPr lang="en-IL" sz="1400" b="1" kern="100" dirty="0">
                        <a:solidFill>
                          <a:schemeClr val="tx1"/>
                        </a:solidFill>
                        <a:effectLst/>
                        <a:latin typeface="+mn-lt"/>
                        <a:ea typeface="+mn-ea"/>
                        <a:cs typeface="+mn-cs"/>
                      </a:endParaRPr>
                    </a:p>
                  </a:txBody>
                  <a:tcPr marL="9525" marR="9525" marT="9525" marB="0" anchor="ctr">
                    <a:solidFill>
                      <a:schemeClr val="accent6">
                        <a:lumMod val="20000"/>
                        <a:lumOff val="80000"/>
                      </a:schemeClr>
                    </a:solidFill>
                  </a:tcPr>
                </a:tc>
                <a:extLst>
                  <a:ext uri="{0D108BD9-81ED-4DB2-BD59-A6C34878D82A}">
                    <a16:rowId xmlns:a16="http://schemas.microsoft.com/office/drawing/2014/main" val="3600546169"/>
                  </a:ext>
                </a:extLst>
              </a:tr>
              <a:tr h="162560">
                <a:tc gridSpan="2">
                  <a:txBody>
                    <a:bodyPr/>
                    <a:lstStyle/>
                    <a:p>
                      <a:pPr algn="ctr"/>
                      <a:r>
                        <a:rPr lang="en-US" sz="1400" b="1" kern="100" dirty="0">
                          <a:solidFill>
                            <a:schemeClr val="bg1"/>
                          </a:solidFill>
                          <a:effectLst/>
                        </a:rPr>
                        <a:t>Method</a:t>
                      </a:r>
                      <a:endParaRPr lang="en-IL" sz="1600" b="1" kern="1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lnL w="6350" cap="flat" cmpd="sng" algn="ctr">
                      <a:noFill/>
                      <a:prstDash val="solid"/>
                      <a:miter lim="800000"/>
                    </a:lnL>
                    <a:solidFill>
                      <a:schemeClr val="tx1"/>
                    </a:solidFill>
                  </a:tcPr>
                </a:tc>
                <a:tc hMerge="1">
                  <a:txBody>
                    <a:bodyPr/>
                    <a:lstStyle/>
                    <a:p>
                      <a:endParaRPr lang="en-IL"/>
                    </a:p>
                  </a:txBody>
                  <a:tcPr/>
                </a:tc>
                <a:tc>
                  <a:txBody>
                    <a:bodyPr/>
                    <a:lstStyle/>
                    <a:p>
                      <a:pPr algn="ctr"/>
                      <a:r>
                        <a:rPr lang="en-US" sz="1400" b="1" kern="100" dirty="0">
                          <a:solidFill>
                            <a:schemeClr val="bg1"/>
                          </a:solidFill>
                          <a:effectLst/>
                        </a:rPr>
                        <a:t>Top-1 Acc. %</a:t>
                      </a:r>
                      <a:endParaRPr lang="en-IL" sz="1600" b="1" kern="100" dirty="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endParaRPr>
                    </a:p>
                  </a:txBody>
                  <a:tcPr marL="9525" marR="9525" marT="9525" marB="0" anchor="ctr">
                    <a:solidFill>
                      <a:schemeClr val="tx1"/>
                    </a:solidFill>
                  </a:tcPr>
                </a:tc>
                <a:tc>
                  <a:txBody>
                    <a:bodyPr/>
                    <a:lstStyle/>
                    <a:p>
                      <a:pPr algn="ctr"/>
                      <a:r>
                        <a:rPr lang="en-US" sz="1400" b="1" kern="100" dirty="0">
                          <a:solidFill>
                            <a:schemeClr val="bg1"/>
                          </a:solidFill>
                          <a:effectLst/>
                        </a:rPr>
                        <a:t>Top-3 Acc. %</a:t>
                      </a:r>
                      <a:endParaRPr lang="en-IL" sz="1600" b="1" kern="100" dirty="0">
                        <a:solidFill>
                          <a:schemeClr val="bg1"/>
                        </a:solidFill>
                        <a:effectLst/>
                        <a:latin typeface="Times New Roman" panose="02020603050405020304" pitchFamily="18" charset="0"/>
                        <a:ea typeface="+mn-ea"/>
                        <a:cs typeface="Arial" panose="020B0604020202020204" pitchFamily="34" charset="0"/>
                      </a:endParaRPr>
                    </a:p>
                  </a:txBody>
                  <a:tcPr marL="9525" marR="9525" marT="9525" marB="0" anchor="ctr">
                    <a:lnR w="6350" cap="flat" cmpd="sng" algn="ctr">
                      <a:noFill/>
                      <a:prstDash val="solid"/>
                      <a:miter lim="800000"/>
                    </a:lnR>
                    <a:solidFill>
                      <a:schemeClr val="tx1"/>
                    </a:solidFill>
                  </a:tcPr>
                </a:tc>
                <a:extLst>
                  <a:ext uri="{0D108BD9-81ED-4DB2-BD59-A6C34878D82A}">
                    <a16:rowId xmlns:a16="http://schemas.microsoft.com/office/drawing/2014/main" val="577931806"/>
                  </a:ext>
                </a:extLst>
              </a:tr>
              <a:tr h="162560">
                <a:tc rowSpan="3">
                  <a:txBody>
                    <a:bodyPr/>
                    <a:lstStyle/>
                    <a:p>
                      <a:r>
                        <a:rPr lang="en-IL" sz="1400" b="0" i="0" kern="100" dirty="0">
                          <a:solidFill>
                            <a:schemeClr val="tx1"/>
                          </a:solidFill>
                          <a:effectLst/>
                          <a:latin typeface="+mn-lt"/>
                          <a:ea typeface="+mn-ea"/>
                          <a:cs typeface="+mn-cs"/>
                        </a:rPr>
                        <a:t>CLIP</a:t>
                      </a:r>
                    </a:p>
                  </a:txBody>
                  <a:tcPr marL="9525" marR="9525" marT="9525" marB="0" anchor="ctr">
                    <a:lnL w="6350" cap="flat" cmpd="sng" algn="ctr">
                      <a:noFill/>
                      <a:prstDash val="solid"/>
                      <a:miter lim="800000"/>
                    </a:lnL>
                  </a:tcPr>
                </a:tc>
                <a:tc>
                  <a:txBody>
                    <a:bodyPr/>
                    <a:lstStyle/>
                    <a:p>
                      <a:pPr marL="0" marR="0" lvl="0" indent="0" algn="l" defTabSz="2015886" rtl="0" eaLnBrk="1" fontAlgn="auto" latinLnBrk="0" hangingPunct="1">
                        <a:lnSpc>
                          <a:spcPct val="100000"/>
                        </a:lnSpc>
                        <a:spcBef>
                          <a:spcPts val="0"/>
                        </a:spcBef>
                        <a:spcAft>
                          <a:spcPts val="0"/>
                        </a:spcAft>
                        <a:buClrTx/>
                        <a:buSzTx/>
                        <a:buFontTx/>
                        <a:buNone/>
                        <a:tabLst/>
                        <a:defRPr/>
                      </a:pPr>
                      <a:r>
                        <a:rPr lang="en-US" sz="1400" b="1" i="1" kern="100" dirty="0">
                          <a:solidFill>
                            <a:schemeClr val="tx1"/>
                          </a:solidFill>
                          <a:effectLst/>
                          <a:latin typeface="+mn-lt"/>
                          <a:ea typeface="+mn-ea"/>
                          <a:cs typeface="+mn-cs"/>
                        </a:rPr>
                        <a:t>zero-shot </a:t>
                      </a:r>
                      <a:endParaRPr lang="en-IL" sz="1400" b="1" i="1" kern="100" dirty="0">
                        <a:solidFill>
                          <a:schemeClr val="tx1"/>
                        </a:solidFill>
                        <a:effectLst/>
                        <a:latin typeface="+mn-lt"/>
                        <a:ea typeface="+mn-ea"/>
                        <a:cs typeface="+mn-cs"/>
                      </a:endParaRPr>
                    </a:p>
                  </a:txBody>
                  <a:tcPr marL="9525" marR="9525" marT="9525" marB="0" anchor="ctr"/>
                </a:tc>
                <a:tc>
                  <a:txBody>
                    <a:bodyPr/>
                    <a:lstStyle/>
                    <a:p>
                      <a:pPr marL="0" marR="0" lvl="0" indent="0" algn="ctr" rtl="0">
                        <a:spcBef>
                          <a:spcPts val="0"/>
                        </a:spcBef>
                        <a:spcAft>
                          <a:spcPts val="0"/>
                        </a:spcAft>
                        <a:buNone/>
                      </a:pPr>
                      <a:r>
                        <a:rPr lang="en-US" sz="1200" dirty="0"/>
                        <a:t>37.65</a:t>
                      </a:r>
                      <a:endParaRPr sz="1200" dirty="0">
                        <a:latin typeface="Times New Roman"/>
                        <a:ea typeface="Times New Roman"/>
                        <a:cs typeface="Times New Roman"/>
                        <a:sym typeface="Times New Roman"/>
                      </a:endParaRPr>
                    </a:p>
                  </a:txBody>
                  <a:tcPr marL="9525" marR="9525" marT="9525" marB="0" anchor="ctr"/>
                </a:tc>
                <a:tc>
                  <a:txBody>
                    <a:bodyPr/>
                    <a:lstStyle/>
                    <a:p>
                      <a:pPr marL="0" marR="0" lvl="0" indent="0" algn="ctr" rtl="0">
                        <a:spcBef>
                          <a:spcPts val="0"/>
                        </a:spcBef>
                        <a:spcAft>
                          <a:spcPts val="0"/>
                        </a:spcAft>
                        <a:buNone/>
                      </a:pPr>
                      <a:r>
                        <a:rPr lang="en-US" sz="1200" dirty="0"/>
                        <a:t>58.00</a:t>
                      </a:r>
                      <a:endParaRPr sz="1200" dirty="0">
                        <a:latin typeface="Times New Roman"/>
                        <a:ea typeface="Times New Roman"/>
                        <a:cs typeface="Times New Roman"/>
                        <a:sym typeface="Times New Roman"/>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980047225"/>
                  </a:ext>
                </a:extLst>
              </a:tr>
              <a:tr h="282501">
                <a:tc vMerge="1">
                  <a:txBody>
                    <a:bodyPr/>
                    <a:lstStyle/>
                    <a:p>
                      <a:endParaRPr lang="en-IL" sz="1400" b="1" i="1" kern="100" dirty="0">
                        <a:solidFill>
                          <a:schemeClr val="tx1"/>
                        </a:solidFill>
                        <a:effectLst/>
                        <a:latin typeface="+mn-lt"/>
                        <a:ea typeface="+mn-ea"/>
                        <a:cs typeface="+mn-cs"/>
                      </a:endParaRPr>
                    </a:p>
                  </a:txBody>
                  <a:tcPr marL="9525" marR="9525" marT="9525" marB="0" anchor="ctr"/>
                </a:tc>
                <a:tc>
                  <a:txBody>
                    <a:bodyPr/>
                    <a:lstStyle/>
                    <a:p>
                      <a:pPr marL="0" marR="0" lvl="0" indent="0" algn="l" defTabSz="2015886" rtl="0" eaLnBrk="1" fontAlgn="auto" latinLnBrk="0" hangingPunct="1">
                        <a:lnSpc>
                          <a:spcPct val="100000"/>
                        </a:lnSpc>
                        <a:spcBef>
                          <a:spcPts val="0"/>
                        </a:spcBef>
                        <a:spcAft>
                          <a:spcPts val="0"/>
                        </a:spcAft>
                        <a:buClrTx/>
                        <a:buSzTx/>
                        <a:buFontTx/>
                        <a:buNone/>
                        <a:tabLst/>
                        <a:defRPr/>
                      </a:pPr>
                      <a:r>
                        <a:rPr lang="en-US" sz="1400" b="1" i="1" kern="100" dirty="0">
                          <a:solidFill>
                            <a:schemeClr val="tx1"/>
                          </a:solidFill>
                          <a:effectLst/>
                          <a:latin typeface="+mn-lt"/>
                          <a:ea typeface="+mn-ea"/>
                          <a:cs typeface="+mn-cs"/>
                        </a:rPr>
                        <a:t>finetuning: linear-probe</a:t>
                      </a:r>
                      <a:endParaRPr lang="en-IL" sz="1400" b="1" i="1" kern="100" dirty="0">
                        <a:solidFill>
                          <a:schemeClr val="tx1"/>
                        </a:solidFill>
                        <a:effectLst/>
                        <a:latin typeface="+mn-lt"/>
                        <a:ea typeface="+mn-ea"/>
                        <a:cs typeface="+mn-cs"/>
                      </a:endParaRPr>
                    </a:p>
                  </a:txBody>
                  <a:tcPr marL="9525" marR="9525" marT="9525" marB="0" anchor="ctr"/>
                </a:tc>
                <a:tc>
                  <a:txBody>
                    <a:bodyPr/>
                    <a:lstStyle/>
                    <a:p>
                      <a:pPr marL="0" marR="0" lvl="0" indent="0" algn="ctr" rtl="0">
                        <a:spcBef>
                          <a:spcPts val="0"/>
                        </a:spcBef>
                        <a:spcAft>
                          <a:spcPts val="0"/>
                        </a:spcAft>
                        <a:buNone/>
                      </a:pPr>
                      <a:r>
                        <a:rPr lang="en-US" sz="1200" b="1" dirty="0"/>
                        <a:t>47.75</a:t>
                      </a:r>
                      <a:endParaRPr sz="1200" b="1" dirty="0">
                        <a:latin typeface="Times New Roman"/>
                        <a:ea typeface="Times New Roman"/>
                        <a:cs typeface="Times New Roman"/>
                        <a:sym typeface="Times New Roman"/>
                      </a:endParaRPr>
                    </a:p>
                  </a:txBody>
                  <a:tcPr marL="9525" marR="9525" marT="9525" marB="0" anchor="ctr"/>
                </a:tc>
                <a:tc>
                  <a:txBody>
                    <a:bodyPr/>
                    <a:lstStyle/>
                    <a:p>
                      <a:pPr marL="0" marR="0" lvl="0" indent="0" algn="ctr" rtl="0">
                        <a:spcBef>
                          <a:spcPts val="0"/>
                        </a:spcBef>
                        <a:spcAft>
                          <a:spcPts val="0"/>
                        </a:spcAft>
                        <a:buNone/>
                      </a:pPr>
                      <a:r>
                        <a:rPr lang="en-US" sz="1200" b="1" dirty="0"/>
                        <a:t>61.51</a:t>
                      </a:r>
                      <a:endParaRPr sz="1200" b="1" dirty="0">
                        <a:latin typeface="Times New Roman"/>
                        <a:ea typeface="Times New Roman"/>
                        <a:cs typeface="Times New Roman"/>
                        <a:sym typeface="Times New Roman"/>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103185580"/>
                  </a:ext>
                </a:extLst>
              </a:tr>
              <a:tr h="0">
                <a:tc vMerge="1">
                  <a:txBody>
                    <a:bodyPr/>
                    <a:lstStyle/>
                    <a:p>
                      <a:endParaRPr lang="en-IL" sz="1400" b="1" i="1" kern="100" dirty="0">
                        <a:solidFill>
                          <a:schemeClr val="tx1"/>
                        </a:solidFill>
                        <a:effectLst/>
                        <a:latin typeface="+mn-lt"/>
                        <a:ea typeface="+mn-ea"/>
                        <a:cs typeface="+mn-cs"/>
                      </a:endParaRPr>
                    </a:p>
                  </a:txBody>
                  <a:tcPr marL="9525" marR="9525" marT="9525" marB="0" anchor="ctr"/>
                </a:tc>
                <a:tc>
                  <a:txBody>
                    <a:bodyPr/>
                    <a:lstStyle/>
                    <a:p>
                      <a:pPr marL="0" marR="0" lvl="0" indent="0" algn="l" defTabSz="2015886" rtl="0" eaLnBrk="1" fontAlgn="auto" latinLnBrk="0" hangingPunct="1">
                        <a:lnSpc>
                          <a:spcPct val="100000"/>
                        </a:lnSpc>
                        <a:spcBef>
                          <a:spcPts val="0"/>
                        </a:spcBef>
                        <a:spcAft>
                          <a:spcPts val="0"/>
                        </a:spcAft>
                        <a:buClrTx/>
                        <a:buSzTx/>
                        <a:buFontTx/>
                        <a:buNone/>
                        <a:tabLst/>
                        <a:defRPr/>
                      </a:pPr>
                      <a:r>
                        <a:rPr lang="en-US" sz="1400" b="1" i="1" kern="100" dirty="0">
                          <a:solidFill>
                            <a:schemeClr val="tx1"/>
                          </a:solidFill>
                          <a:effectLst/>
                          <a:latin typeface="+mn-lt"/>
                          <a:ea typeface="+mn-ea"/>
                          <a:cs typeface="+mn-cs"/>
                        </a:rPr>
                        <a:t>finetuning: LoRA</a:t>
                      </a:r>
                      <a:endParaRPr lang="en-IL" sz="1400" b="1" i="1" kern="100" dirty="0">
                        <a:solidFill>
                          <a:schemeClr val="tx1"/>
                        </a:solidFill>
                        <a:effectLst/>
                        <a:latin typeface="+mn-lt"/>
                        <a:ea typeface="+mn-ea"/>
                        <a:cs typeface="+mn-cs"/>
                      </a:endParaRPr>
                    </a:p>
                  </a:txBody>
                  <a:tcPr marL="9525" marR="9525" marT="9525" marB="0" anchor="ctr"/>
                </a:tc>
                <a:tc>
                  <a:txBody>
                    <a:bodyPr/>
                    <a:lstStyle/>
                    <a:p>
                      <a:pPr marL="0" marR="0" lvl="0" indent="0" algn="ctr" rtl="0">
                        <a:spcBef>
                          <a:spcPts val="0"/>
                        </a:spcBef>
                        <a:spcAft>
                          <a:spcPts val="0"/>
                        </a:spcAft>
                        <a:buNone/>
                      </a:pPr>
                      <a:r>
                        <a:rPr lang="en-US" sz="1200" dirty="0">
                          <a:latin typeface="Calibri" panose="020F0502020204030204" pitchFamily="34" charset="0"/>
                          <a:ea typeface="Times New Roman"/>
                          <a:cs typeface="Calibri" panose="020F0502020204030204" pitchFamily="34" charset="0"/>
                          <a:sym typeface="Times New Roman"/>
                        </a:rPr>
                        <a:t>46.02</a:t>
                      </a:r>
                      <a:endParaRPr sz="1200" dirty="0">
                        <a:latin typeface="Calibri" panose="020F0502020204030204" pitchFamily="34" charset="0"/>
                        <a:ea typeface="Times New Roman"/>
                        <a:cs typeface="Calibri" panose="020F0502020204030204" pitchFamily="34" charset="0"/>
                        <a:sym typeface="Times New Roman"/>
                      </a:endParaRPr>
                    </a:p>
                  </a:txBody>
                  <a:tcPr marL="9525" marR="9525" marT="9525" marB="0" anchor="ctr"/>
                </a:tc>
                <a:tc>
                  <a:txBody>
                    <a:bodyPr/>
                    <a:lstStyle/>
                    <a:p>
                      <a:pPr marL="0" marR="0" lvl="0" indent="0" algn="ctr" rtl="0">
                        <a:spcBef>
                          <a:spcPts val="0"/>
                        </a:spcBef>
                        <a:spcAft>
                          <a:spcPts val="0"/>
                        </a:spcAft>
                        <a:buNone/>
                      </a:pPr>
                      <a:r>
                        <a:rPr lang="en-US" sz="1200" dirty="0">
                          <a:latin typeface="Calibri" panose="020F0502020204030204" pitchFamily="34" charset="0"/>
                          <a:ea typeface="Times New Roman"/>
                          <a:cs typeface="Calibri" panose="020F0502020204030204" pitchFamily="34" charset="0"/>
                          <a:sym typeface="Times New Roman"/>
                        </a:rPr>
                        <a:t>61.29</a:t>
                      </a:r>
                      <a:endParaRPr sz="1200" dirty="0">
                        <a:latin typeface="Calibri" panose="020F0502020204030204" pitchFamily="34" charset="0"/>
                        <a:ea typeface="Times New Roman"/>
                        <a:cs typeface="Calibri" panose="020F0502020204030204" pitchFamily="34" charset="0"/>
                        <a:sym typeface="Times New Roman"/>
                      </a:endParaRPr>
                    </a:p>
                  </a:txBody>
                  <a:tcPr marL="9525" marR="9525" marT="9525" marB="0" anchor="ctr">
                    <a:lnR w="6350" cap="flat" cmpd="sng" algn="ctr">
                      <a:noFill/>
                      <a:prstDash val="solid"/>
                      <a:miter lim="800000"/>
                    </a:lnR>
                  </a:tcPr>
                </a:tc>
                <a:extLst>
                  <a:ext uri="{0D108BD9-81ED-4DB2-BD59-A6C34878D82A}">
                    <a16:rowId xmlns:a16="http://schemas.microsoft.com/office/drawing/2014/main" val="327922048"/>
                  </a:ext>
                </a:extLst>
              </a:tr>
            </a:tbl>
          </a:graphicData>
        </a:graphic>
      </p:graphicFrame>
    </p:spTree>
    <p:extLst>
      <p:ext uri="{BB962C8B-B14F-4D97-AF65-F5344CB8AC3E}">
        <p14:creationId xmlns:p14="http://schemas.microsoft.com/office/powerpoint/2010/main" val="40156674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9646</TotalTime>
  <Words>1002</Words>
  <Application>Microsoft Macintosh PowerPoint</Application>
  <PresentationFormat>Custom</PresentationFormat>
  <Paragraphs>113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mirel vans</dc:creator>
  <cp:lastModifiedBy>mirel vans</cp:lastModifiedBy>
  <cp:revision>69</cp:revision>
  <dcterms:created xsi:type="dcterms:W3CDTF">2023-09-23T07:47:42Z</dcterms:created>
  <dcterms:modified xsi:type="dcterms:W3CDTF">2023-12-25T14:38:45Z</dcterms:modified>
</cp:coreProperties>
</file>